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handoutMasterIdLst>
    <p:handoutMasterId r:id="rId20"/>
  </p:handoutMasterIdLst>
  <p:sldIdLst>
    <p:sldId id="256" r:id="rId5"/>
    <p:sldId id="271" r:id="rId6"/>
    <p:sldId id="279" r:id="rId7"/>
    <p:sldId id="283" r:id="rId8"/>
    <p:sldId id="281" r:id="rId9"/>
    <p:sldId id="284" r:id="rId10"/>
    <p:sldId id="280" r:id="rId11"/>
    <p:sldId id="285" r:id="rId12"/>
    <p:sldId id="286" r:id="rId13"/>
    <p:sldId id="257" r:id="rId14"/>
    <p:sldId id="276" r:id="rId15"/>
    <p:sldId id="287" r:id="rId16"/>
    <p:sldId id="288"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 id="271"/>
            <p14:sldId id="279"/>
            <p14:sldId id="283"/>
            <p14:sldId id="281"/>
            <p14:sldId id="284"/>
            <p14:sldId id="280"/>
            <p14:sldId id="285"/>
            <p14:sldId id="286"/>
            <p14:sldId id="257"/>
            <p14:sldId id="276"/>
            <p14:sldId id="287"/>
            <p14:sldId id="288"/>
            <p14:sldId id="2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E0609AA-D70C-4566-B7D3-3AC6F46904EE}" v="44" dt="2023-11-20T18:34:22.1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3" autoAdjust="0"/>
    <p:restoredTop sz="94241" autoAdjust="0"/>
  </p:normalViewPr>
  <p:slideViewPr>
    <p:cSldViewPr snapToGrid="0">
      <p:cViewPr>
        <p:scale>
          <a:sx n="108" d="100"/>
          <a:sy n="108" d="100"/>
        </p:scale>
        <p:origin x="-1053" y="39"/>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11/20/2023</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11/20/2023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14</a:t>
            </a:fld>
            <a:endParaRPr lang="en-US" dirty="0"/>
          </a:p>
        </p:txBody>
      </p:sp>
    </p:spTree>
    <p:extLst>
      <p:ext uri="{BB962C8B-B14F-4D97-AF65-F5344CB8AC3E}">
        <p14:creationId xmlns:p14="http://schemas.microsoft.com/office/powerpoint/2010/main" val="3421780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11/20/2023</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11/20/2023</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jugit1/BikeShare/tree/master"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dirty="0">
                <a:solidFill>
                  <a:schemeClr val="bg1"/>
                </a:solidFill>
              </a:rPr>
              <a:t>Bike Share Case Study</a:t>
            </a:r>
          </a:p>
        </p:txBody>
      </p:sp>
      <p:sp>
        <p:nvSpPr>
          <p:cNvPr id="3" name="Subtitle 2"/>
          <p:cNvSpPr>
            <a:spLocks noGrp="1"/>
          </p:cNvSpPr>
          <p:nvPr>
            <p:ph type="subTitle" idx="4294967295"/>
          </p:nvPr>
        </p:nvSpPr>
        <p:spPr>
          <a:xfrm>
            <a:off x="855620" y="2933105"/>
            <a:ext cx="9582736" cy="1137793"/>
          </a:xfrm>
        </p:spPr>
        <p:txBody>
          <a:bodyPr>
            <a:normAutofit/>
          </a:bodyPr>
          <a:lstStyle/>
          <a:p>
            <a:pPr marL="0" indent="0">
              <a:buNone/>
            </a:pPr>
            <a:r>
              <a:rPr lang="en-US" sz="2400" dirty="0">
                <a:solidFill>
                  <a:schemeClr val="bg1"/>
                </a:solidFill>
                <a:latin typeface="+mj-lt"/>
              </a:rPr>
              <a:t>Linear Regression</a:t>
            </a:r>
          </a:p>
        </p:txBody>
      </p:sp>
      <p:pic>
        <p:nvPicPr>
          <p:cNvPr id="4" name="Picture 3" descr="PowerPoint program icon"/>
          <p:cNvPicPr>
            <a:picLocks noChangeAspect="1"/>
          </p:cNvPicPr>
          <p:nvPr/>
        </p:nvPicPr>
        <p:blipFill>
          <a:blip r:embed="rId3"/>
          <a:srcRect/>
          <a:stretch/>
        </p:blipFill>
        <p:spPr bwMode="invGray">
          <a:xfrm>
            <a:off x="670216" y="5193062"/>
            <a:ext cx="822960" cy="822960"/>
          </a:xfrm>
          <a:prstGeom prst="rect">
            <a:avLst/>
          </a:prstGeom>
        </p:spPr>
      </p:pic>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a:latin typeface="Segoe UI Light" panose="020B0502040204020203" pitchFamily="34" charset="0"/>
                <a:cs typeface="Segoe UI Light" panose="020B0502040204020203" pitchFamily="34" charset="0"/>
              </a:rPr>
              <a:t>Add constant and build model</a:t>
            </a:r>
          </a:p>
        </p:txBody>
      </p:sp>
      <p:grpSp>
        <p:nvGrpSpPr>
          <p:cNvPr id="33" name="Group 32" descr="Small circle with number 1 inside indicating step 1"/>
          <p:cNvGrpSpPr/>
          <p:nvPr/>
        </p:nvGrpSpPr>
        <p:grpSpPr bwMode="blackWhite">
          <a:xfrm>
            <a:off x="242117" y="1491227"/>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1"/>
            <p:cNvSpPr txBox="1"/>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grpSp>
        <p:nvGrpSpPr>
          <p:cNvPr id="36" name="Group 35" descr="Small circle with number 2 inside indicating step 2"/>
          <p:cNvGrpSpPr/>
          <p:nvPr/>
        </p:nvGrpSpPr>
        <p:grpSpPr bwMode="blackWhite">
          <a:xfrm>
            <a:off x="239589" y="2760514"/>
            <a:ext cx="558179" cy="409838"/>
            <a:chOff x="2943913" y="-1059844"/>
            <a:chExt cx="558179" cy="409838"/>
          </a:xfrm>
        </p:grpSpPr>
        <p:sp>
          <p:nvSpPr>
            <p:cNvPr id="37" name="Oval 36" descr="Small circle"/>
            <p:cNvSpPr/>
            <p:nvPr/>
          </p:nvSpPr>
          <p:spPr bwMode="blackWhite">
            <a:xfrm>
              <a:off x="3002554" y="-105984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descr="Number 2"/>
            <p:cNvSpPr txBox="1"/>
            <p:nvPr/>
          </p:nvSpPr>
          <p:spPr bwMode="blackWhite">
            <a:xfrm>
              <a:off x="2943913" y="-1039591"/>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grpSp>
        <p:nvGrpSpPr>
          <p:cNvPr id="39" name="Group 38" descr="Small circle with number 3 inside  indicating step 3"/>
          <p:cNvGrpSpPr/>
          <p:nvPr/>
        </p:nvGrpSpPr>
        <p:grpSpPr bwMode="blackWhite">
          <a:xfrm>
            <a:off x="7930921" y="4531632"/>
            <a:ext cx="558179" cy="409838"/>
            <a:chOff x="6953426" y="711274"/>
            <a:chExt cx="558179" cy="409838"/>
          </a:xfrm>
        </p:grpSpPr>
        <p:sp>
          <p:nvSpPr>
            <p:cNvPr id="40" name="Oval 39"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Box 40" descr="Number 3"/>
            <p:cNvSpPr txBox="1"/>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44" name="Content Placeholder 17"/>
          <p:cNvSpPr txBox="1">
            <a:spLocks/>
          </p:cNvSpPr>
          <p:nvPr/>
        </p:nvSpPr>
        <p:spPr>
          <a:xfrm>
            <a:off x="663685" y="4282532"/>
            <a:ext cx="2658635" cy="69776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b="1" dirty="0">
                <a:solidFill>
                  <a:srgbClr val="D24726"/>
                </a:solidFill>
                <a:latin typeface="Segoe UI" panose="020B0502040204020203" pitchFamily="34" charset="0"/>
                <a:cs typeface="Segoe UI" panose="020B0502040204020203" pitchFamily="34" charset="0"/>
              </a:rPr>
              <a:t>Note : R2 Value obtained is 0.84, It means model is significant</a:t>
            </a:r>
          </a:p>
        </p:txBody>
      </p:sp>
      <p:sp>
        <p:nvSpPr>
          <p:cNvPr id="4" name="TextBox 3">
            <a:extLst>
              <a:ext uri="{FF2B5EF4-FFF2-40B4-BE49-F238E27FC236}">
                <a16:creationId xmlns:a16="http://schemas.microsoft.com/office/drawing/2014/main" id="{A50C76DD-A861-F7B4-FBB9-F482E36D8DAE}"/>
              </a:ext>
            </a:extLst>
          </p:cNvPr>
          <p:cNvSpPr txBox="1"/>
          <p:nvPr/>
        </p:nvSpPr>
        <p:spPr>
          <a:xfrm>
            <a:off x="766709" y="1395591"/>
            <a:ext cx="6095144" cy="830997"/>
          </a:xfrm>
          <a:prstGeom prst="rect">
            <a:avLst/>
          </a:prstGeom>
          <a:noFill/>
        </p:spPr>
        <p:txBody>
          <a:bodyPr wrap="square">
            <a:spAutoFit/>
          </a:bodyPr>
          <a:lstStyle/>
          <a:p>
            <a:r>
              <a:rPr lang="en-IN" sz="1600" dirty="0"/>
              <a:t>import </a:t>
            </a:r>
            <a:r>
              <a:rPr lang="en-IN" sz="1600" dirty="0" err="1"/>
              <a:t>statsmodels.api</a:t>
            </a:r>
            <a:r>
              <a:rPr lang="en-IN" sz="1600" dirty="0"/>
              <a:t> as </a:t>
            </a:r>
            <a:r>
              <a:rPr lang="en-IN" sz="1600" dirty="0" err="1"/>
              <a:t>sm</a:t>
            </a:r>
            <a:endParaRPr lang="en-IN" sz="1600" dirty="0"/>
          </a:p>
          <a:p>
            <a:r>
              <a:rPr lang="en-IN" sz="1600" dirty="0" err="1"/>
              <a:t>X_train_sm</a:t>
            </a:r>
            <a:r>
              <a:rPr lang="en-IN" sz="1600" dirty="0"/>
              <a:t>=</a:t>
            </a:r>
            <a:r>
              <a:rPr lang="en-IN" sz="1600" dirty="0" err="1"/>
              <a:t>sm.add_constant</a:t>
            </a:r>
            <a:r>
              <a:rPr lang="en-IN" sz="1600" dirty="0"/>
              <a:t>(</a:t>
            </a:r>
            <a:r>
              <a:rPr lang="en-IN" sz="1600" dirty="0" err="1"/>
              <a:t>X_train</a:t>
            </a:r>
            <a:r>
              <a:rPr lang="en-IN" sz="1600" dirty="0"/>
              <a:t>)#X_train_sm["const"]=1</a:t>
            </a:r>
          </a:p>
          <a:p>
            <a:r>
              <a:rPr lang="en-IN" sz="1600" dirty="0" err="1"/>
              <a:t>X_test_sm</a:t>
            </a:r>
            <a:r>
              <a:rPr lang="en-IN" sz="1600" dirty="0"/>
              <a:t>=</a:t>
            </a:r>
            <a:r>
              <a:rPr lang="en-IN" sz="1600" dirty="0" err="1"/>
              <a:t>sm.add_constant</a:t>
            </a:r>
            <a:r>
              <a:rPr lang="en-IN" sz="1600" dirty="0"/>
              <a:t>(</a:t>
            </a:r>
            <a:r>
              <a:rPr lang="en-IN" sz="1600" dirty="0" err="1"/>
              <a:t>X_test</a:t>
            </a:r>
            <a:r>
              <a:rPr lang="en-IN" sz="1600" dirty="0"/>
              <a:t>)</a:t>
            </a:r>
          </a:p>
        </p:txBody>
      </p:sp>
      <p:sp>
        <p:nvSpPr>
          <p:cNvPr id="7" name="TextBox 6">
            <a:extLst>
              <a:ext uri="{FF2B5EF4-FFF2-40B4-BE49-F238E27FC236}">
                <a16:creationId xmlns:a16="http://schemas.microsoft.com/office/drawing/2014/main" id="{041E8088-FBBC-C9A8-4929-C7EE3D0DBE59}"/>
              </a:ext>
            </a:extLst>
          </p:cNvPr>
          <p:cNvSpPr txBox="1"/>
          <p:nvPr/>
        </p:nvSpPr>
        <p:spPr>
          <a:xfrm>
            <a:off x="766709" y="2629679"/>
            <a:ext cx="6095144" cy="830997"/>
          </a:xfrm>
          <a:prstGeom prst="rect">
            <a:avLst/>
          </a:prstGeom>
          <a:noFill/>
        </p:spPr>
        <p:txBody>
          <a:bodyPr wrap="square">
            <a:spAutoFit/>
          </a:bodyPr>
          <a:lstStyle/>
          <a:p>
            <a:r>
              <a:rPr lang="en-IN" sz="1600" dirty="0"/>
              <a:t>model1=</a:t>
            </a:r>
            <a:r>
              <a:rPr lang="en-IN" sz="1600" dirty="0" err="1"/>
              <a:t>sm.OLS</a:t>
            </a:r>
            <a:r>
              <a:rPr lang="en-IN" sz="1600" dirty="0"/>
              <a:t>(</a:t>
            </a:r>
            <a:r>
              <a:rPr lang="en-IN" sz="1600" dirty="0" err="1"/>
              <a:t>y_train,X_train_sm</a:t>
            </a:r>
            <a:r>
              <a:rPr lang="en-IN" sz="1600" dirty="0"/>
              <a:t>)</a:t>
            </a:r>
          </a:p>
          <a:p>
            <a:r>
              <a:rPr lang="en-IN" sz="1600" dirty="0"/>
              <a:t>res1=model1.fit()</a:t>
            </a:r>
          </a:p>
          <a:p>
            <a:r>
              <a:rPr lang="en-IN" sz="1600" dirty="0"/>
              <a:t>res1.summary()</a:t>
            </a:r>
          </a:p>
        </p:txBody>
      </p:sp>
      <p:pic>
        <p:nvPicPr>
          <p:cNvPr id="16" name="Picture 15">
            <a:extLst>
              <a:ext uri="{FF2B5EF4-FFF2-40B4-BE49-F238E27FC236}">
                <a16:creationId xmlns:a16="http://schemas.microsoft.com/office/drawing/2014/main" id="{638ACA6E-A462-0428-66A0-417A2F801934}"/>
              </a:ext>
            </a:extLst>
          </p:cNvPr>
          <p:cNvPicPr>
            <a:picLocks noChangeAspect="1"/>
          </p:cNvPicPr>
          <p:nvPr/>
        </p:nvPicPr>
        <p:blipFill>
          <a:blip r:embed="rId2"/>
          <a:stretch>
            <a:fillRect/>
          </a:stretch>
        </p:blipFill>
        <p:spPr>
          <a:xfrm>
            <a:off x="5349001" y="2702586"/>
            <a:ext cx="6496097" cy="3857653"/>
          </a:xfrm>
          <a:prstGeom prst="rect">
            <a:avLst/>
          </a:prstGeom>
        </p:spPr>
      </p:pic>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VIF calculation</a:t>
            </a:r>
          </a:p>
        </p:txBody>
      </p:sp>
      <p:sp>
        <p:nvSpPr>
          <p:cNvPr id="5" name="TextBox 4">
            <a:extLst>
              <a:ext uri="{FF2B5EF4-FFF2-40B4-BE49-F238E27FC236}">
                <a16:creationId xmlns:a16="http://schemas.microsoft.com/office/drawing/2014/main" id="{7844B882-8DDD-F432-6724-EA868DE3F0DB}"/>
              </a:ext>
            </a:extLst>
          </p:cNvPr>
          <p:cNvSpPr txBox="1"/>
          <p:nvPr/>
        </p:nvSpPr>
        <p:spPr>
          <a:xfrm>
            <a:off x="630366" y="1238997"/>
            <a:ext cx="6096000" cy="2308324"/>
          </a:xfrm>
          <a:prstGeom prst="rect">
            <a:avLst/>
          </a:prstGeom>
          <a:noFill/>
        </p:spPr>
        <p:txBody>
          <a:bodyPr wrap="square">
            <a:spAutoFit/>
          </a:bodyPr>
          <a:lstStyle/>
          <a:p>
            <a:r>
              <a:rPr lang="en-IN" sz="1600" dirty="0"/>
              <a:t>from </a:t>
            </a:r>
            <a:r>
              <a:rPr lang="en-IN" sz="1600" dirty="0" err="1"/>
              <a:t>statsmodels.stats.outliers_influence</a:t>
            </a:r>
            <a:r>
              <a:rPr lang="en-IN" sz="1600" dirty="0"/>
              <a:t> import </a:t>
            </a:r>
            <a:r>
              <a:rPr lang="en-IN" sz="1600" dirty="0" err="1"/>
              <a:t>variance_inflation_factor</a:t>
            </a:r>
            <a:endParaRPr lang="en-IN" sz="1600" dirty="0"/>
          </a:p>
          <a:p>
            <a:endParaRPr lang="en-IN" sz="1600" dirty="0"/>
          </a:p>
          <a:p>
            <a:r>
              <a:rPr lang="en-IN" sz="1600" dirty="0" err="1"/>
              <a:t>vif_data</a:t>
            </a:r>
            <a:r>
              <a:rPr lang="en-IN" sz="1600" dirty="0"/>
              <a:t>=</a:t>
            </a:r>
            <a:r>
              <a:rPr lang="en-IN" sz="1600" dirty="0" err="1"/>
              <a:t>pd.DataFrame</a:t>
            </a:r>
            <a:r>
              <a:rPr lang="en-IN" sz="1600" dirty="0"/>
              <a:t>()</a:t>
            </a:r>
          </a:p>
          <a:p>
            <a:r>
              <a:rPr lang="en-IN" sz="1600" dirty="0" err="1"/>
              <a:t>vif_data</a:t>
            </a:r>
            <a:r>
              <a:rPr lang="en-IN" sz="1600" dirty="0"/>
              <a:t>["Feature"]=</a:t>
            </a:r>
            <a:r>
              <a:rPr lang="en-IN" sz="1600" dirty="0" err="1"/>
              <a:t>X_train.columns</a:t>
            </a:r>
            <a:endParaRPr lang="en-IN" sz="1600" dirty="0"/>
          </a:p>
          <a:p>
            <a:endParaRPr lang="en-IN" sz="1600" dirty="0"/>
          </a:p>
          <a:p>
            <a:r>
              <a:rPr lang="en-IN" sz="1600" dirty="0" err="1"/>
              <a:t>vif_data</a:t>
            </a:r>
            <a:r>
              <a:rPr lang="en-IN" sz="1600" dirty="0"/>
              <a:t>["VIF"]=[</a:t>
            </a:r>
            <a:r>
              <a:rPr lang="en-IN" sz="1600" dirty="0" err="1"/>
              <a:t>variance_inflation_factor</a:t>
            </a:r>
            <a:r>
              <a:rPr lang="en-IN" sz="1600" dirty="0"/>
              <a:t>(</a:t>
            </a:r>
            <a:r>
              <a:rPr lang="en-IN" sz="1600" dirty="0" err="1"/>
              <a:t>X_train.values,i</a:t>
            </a:r>
            <a:r>
              <a:rPr lang="en-IN" sz="1600" dirty="0"/>
              <a:t>) \</a:t>
            </a:r>
          </a:p>
          <a:p>
            <a:r>
              <a:rPr lang="en-IN" sz="1600" dirty="0"/>
              <a:t>                 for </a:t>
            </a:r>
            <a:r>
              <a:rPr lang="en-IN" sz="1600" dirty="0" err="1"/>
              <a:t>i</a:t>
            </a:r>
            <a:r>
              <a:rPr lang="en-IN" sz="1600" dirty="0"/>
              <a:t> in range(</a:t>
            </a:r>
            <a:r>
              <a:rPr lang="en-IN" sz="1600" dirty="0" err="1"/>
              <a:t>len</a:t>
            </a:r>
            <a:r>
              <a:rPr lang="en-IN" sz="1600" dirty="0"/>
              <a:t>(</a:t>
            </a:r>
            <a:r>
              <a:rPr lang="en-IN" sz="1600" dirty="0" err="1"/>
              <a:t>X_train.columns</a:t>
            </a:r>
            <a:r>
              <a:rPr lang="en-IN" sz="1600" dirty="0"/>
              <a:t>))]</a:t>
            </a:r>
          </a:p>
          <a:p>
            <a:r>
              <a:rPr lang="en-IN" sz="1600" dirty="0" err="1"/>
              <a:t>vif_data</a:t>
            </a:r>
            <a:endParaRPr lang="en-IN" sz="1600" dirty="0"/>
          </a:p>
        </p:txBody>
      </p:sp>
      <p:graphicFrame>
        <p:nvGraphicFramePr>
          <p:cNvPr id="6" name="Table 5">
            <a:extLst>
              <a:ext uri="{FF2B5EF4-FFF2-40B4-BE49-F238E27FC236}">
                <a16:creationId xmlns:a16="http://schemas.microsoft.com/office/drawing/2014/main" id="{817333DF-9594-0129-1E35-E668F386B73E}"/>
              </a:ext>
            </a:extLst>
          </p:cNvPr>
          <p:cNvGraphicFramePr>
            <a:graphicFrameLocks noGrp="1"/>
          </p:cNvGraphicFramePr>
          <p:nvPr>
            <p:extLst>
              <p:ext uri="{D42A27DB-BD31-4B8C-83A1-F6EECF244321}">
                <p14:modId xmlns:p14="http://schemas.microsoft.com/office/powerpoint/2010/main" val="3729198763"/>
              </p:ext>
            </p:extLst>
          </p:nvPr>
        </p:nvGraphicFramePr>
        <p:xfrm>
          <a:off x="6260223" y="1238997"/>
          <a:ext cx="2596557" cy="4105440"/>
        </p:xfrm>
        <a:graphic>
          <a:graphicData uri="http://schemas.openxmlformats.org/drawingml/2006/table">
            <a:tbl>
              <a:tblPr/>
              <a:tblGrid>
                <a:gridCol w="865519">
                  <a:extLst>
                    <a:ext uri="{9D8B030D-6E8A-4147-A177-3AD203B41FA5}">
                      <a16:colId xmlns:a16="http://schemas.microsoft.com/office/drawing/2014/main" val="4156027702"/>
                    </a:ext>
                  </a:extLst>
                </a:gridCol>
                <a:gridCol w="865519">
                  <a:extLst>
                    <a:ext uri="{9D8B030D-6E8A-4147-A177-3AD203B41FA5}">
                      <a16:colId xmlns:a16="http://schemas.microsoft.com/office/drawing/2014/main" val="4240676367"/>
                    </a:ext>
                  </a:extLst>
                </a:gridCol>
                <a:gridCol w="865519">
                  <a:extLst>
                    <a:ext uri="{9D8B030D-6E8A-4147-A177-3AD203B41FA5}">
                      <a16:colId xmlns:a16="http://schemas.microsoft.com/office/drawing/2014/main" val="1035584662"/>
                    </a:ext>
                  </a:extLst>
                </a:gridCol>
              </a:tblGrid>
              <a:tr h="215042">
                <a:tc>
                  <a:txBody>
                    <a:bodyPr/>
                    <a:lstStyle/>
                    <a:p>
                      <a:pPr algn="r" fontAlgn="ctr"/>
                      <a:endParaRPr lang="en-IN" sz="1100" b="1">
                        <a:effectLst/>
                      </a:endParaRPr>
                    </a:p>
                  </a:txBody>
                  <a:tcPr marL="53760" marR="53760" marT="26880" marB="26880" anchor="ctr">
                    <a:lnL>
                      <a:noFill/>
                    </a:lnL>
                    <a:lnR>
                      <a:noFill/>
                    </a:lnR>
                    <a:lnT>
                      <a:noFill/>
                    </a:lnT>
                    <a:lnB>
                      <a:noFill/>
                    </a:lnB>
                    <a:solidFill>
                      <a:srgbClr val="FFFFFF"/>
                    </a:solidFill>
                  </a:tcPr>
                </a:tc>
                <a:tc>
                  <a:txBody>
                    <a:bodyPr/>
                    <a:lstStyle/>
                    <a:p>
                      <a:pPr algn="r" fontAlgn="ctr"/>
                      <a:r>
                        <a:rPr lang="en-IN" sz="1100" b="1">
                          <a:effectLst/>
                        </a:rPr>
                        <a:t>Feature</a:t>
                      </a:r>
                    </a:p>
                  </a:txBody>
                  <a:tcPr marL="53760" marR="53760" marT="26880" marB="26880" anchor="ctr">
                    <a:lnL>
                      <a:noFill/>
                    </a:lnL>
                    <a:lnR>
                      <a:noFill/>
                    </a:lnR>
                    <a:lnT>
                      <a:noFill/>
                    </a:lnT>
                    <a:lnB>
                      <a:noFill/>
                    </a:lnB>
                    <a:solidFill>
                      <a:srgbClr val="FFFFFF"/>
                    </a:solidFill>
                  </a:tcPr>
                </a:tc>
                <a:tc>
                  <a:txBody>
                    <a:bodyPr/>
                    <a:lstStyle/>
                    <a:p>
                      <a:pPr algn="r" fontAlgn="ctr"/>
                      <a:r>
                        <a:rPr lang="en-IN" sz="1100" b="1">
                          <a:effectLst/>
                        </a:rPr>
                        <a:t>VIF</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550319128"/>
                  </a:ext>
                </a:extLst>
              </a:tr>
              <a:tr h="215042">
                <a:tc>
                  <a:txBody>
                    <a:bodyPr/>
                    <a:lstStyle/>
                    <a:p>
                      <a:pPr algn="r" fontAlgn="ctr"/>
                      <a:r>
                        <a:rPr lang="en-IN" sz="1100" b="1">
                          <a:effectLst/>
                        </a:rPr>
                        <a:t>0</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yr</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1.033464</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3623412812"/>
                  </a:ext>
                </a:extLst>
              </a:tr>
              <a:tr h="215042">
                <a:tc>
                  <a:txBody>
                    <a:bodyPr/>
                    <a:lstStyle/>
                    <a:p>
                      <a:pPr algn="r" fontAlgn="ctr"/>
                      <a:r>
                        <a:rPr lang="en-IN" sz="1100" b="1">
                          <a:effectLst/>
                        </a:rPr>
                        <a:t>1</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mnth</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3.450078</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3076999740"/>
                  </a:ext>
                </a:extLst>
              </a:tr>
              <a:tr h="215042">
                <a:tc>
                  <a:txBody>
                    <a:bodyPr/>
                    <a:lstStyle/>
                    <a:p>
                      <a:pPr algn="r" fontAlgn="ctr"/>
                      <a:r>
                        <a:rPr lang="en-IN" sz="1100" b="1">
                          <a:effectLst/>
                        </a:rPr>
                        <a:t>2</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holiday</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1.082243</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4170520097"/>
                  </a:ext>
                </a:extLst>
              </a:tr>
              <a:tr h="215042">
                <a:tc>
                  <a:txBody>
                    <a:bodyPr/>
                    <a:lstStyle/>
                    <a:p>
                      <a:pPr algn="r" fontAlgn="ctr"/>
                      <a:r>
                        <a:rPr lang="en-IN" sz="1100" b="1">
                          <a:effectLst/>
                        </a:rPr>
                        <a:t>3</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weekday</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1.022350</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3976738025"/>
                  </a:ext>
                </a:extLst>
              </a:tr>
              <a:tr h="215042">
                <a:tc>
                  <a:txBody>
                    <a:bodyPr/>
                    <a:lstStyle/>
                    <a:p>
                      <a:pPr algn="r" fontAlgn="ctr"/>
                      <a:r>
                        <a:rPr lang="en-IN" sz="1100" b="1">
                          <a:effectLst/>
                        </a:rPr>
                        <a:t>4</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workingday</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1.067836</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1907182357"/>
                  </a:ext>
                </a:extLst>
              </a:tr>
              <a:tr h="215042">
                <a:tc>
                  <a:txBody>
                    <a:bodyPr/>
                    <a:lstStyle/>
                    <a:p>
                      <a:pPr algn="r" fontAlgn="ctr"/>
                      <a:r>
                        <a:rPr lang="en-IN" sz="1100" b="1">
                          <a:effectLst/>
                        </a:rPr>
                        <a:t>5</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temp</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3.455507</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215855699"/>
                  </a:ext>
                </a:extLst>
              </a:tr>
              <a:tr h="215042">
                <a:tc>
                  <a:txBody>
                    <a:bodyPr/>
                    <a:lstStyle/>
                    <a:p>
                      <a:pPr algn="r" fontAlgn="ctr"/>
                      <a:r>
                        <a:rPr lang="en-IN" sz="1100" b="1">
                          <a:effectLst/>
                        </a:rPr>
                        <a:t>6</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hum</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1.927480</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1422981429"/>
                  </a:ext>
                </a:extLst>
              </a:tr>
              <a:tr h="215042">
                <a:tc>
                  <a:txBody>
                    <a:bodyPr/>
                    <a:lstStyle/>
                    <a:p>
                      <a:pPr algn="r" fontAlgn="ctr"/>
                      <a:r>
                        <a:rPr lang="en-IN" sz="1100" b="1">
                          <a:effectLst/>
                        </a:rPr>
                        <a:t>7</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windspeed</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1.191047</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439381066"/>
                  </a:ext>
                </a:extLst>
              </a:tr>
              <a:tr h="376323">
                <a:tc>
                  <a:txBody>
                    <a:bodyPr/>
                    <a:lstStyle/>
                    <a:p>
                      <a:pPr algn="r" fontAlgn="ctr"/>
                      <a:r>
                        <a:rPr lang="en-IN" sz="1100" b="1">
                          <a:effectLst/>
                        </a:rPr>
                        <a:t>8</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season_Spring</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5.704841</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481634498"/>
                  </a:ext>
                </a:extLst>
              </a:tr>
              <a:tr h="376323">
                <a:tc>
                  <a:txBody>
                    <a:bodyPr/>
                    <a:lstStyle/>
                    <a:p>
                      <a:pPr algn="r" fontAlgn="ctr"/>
                      <a:r>
                        <a:rPr lang="en-IN" sz="1100" b="1">
                          <a:effectLst/>
                        </a:rPr>
                        <a:t>9</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season_Summer</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2.501956</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929074515"/>
                  </a:ext>
                </a:extLst>
              </a:tr>
              <a:tr h="376323">
                <a:tc>
                  <a:txBody>
                    <a:bodyPr/>
                    <a:lstStyle/>
                    <a:p>
                      <a:pPr algn="r" fontAlgn="ctr"/>
                      <a:r>
                        <a:rPr lang="en-IN" sz="1100" b="1">
                          <a:effectLst/>
                        </a:rPr>
                        <a:t>10</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season_Winter</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3.511936</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4163001802"/>
                  </a:ext>
                </a:extLst>
              </a:tr>
              <a:tr h="537605">
                <a:tc>
                  <a:txBody>
                    <a:bodyPr/>
                    <a:lstStyle/>
                    <a:p>
                      <a:pPr algn="r" fontAlgn="ctr"/>
                      <a:r>
                        <a:rPr lang="en-IN" sz="1100" b="1">
                          <a:effectLst/>
                        </a:rPr>
                        <a:t>11</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weathersit_Light Snow/Rain</a:t>
                      </a:r>
                    </a:p>
                  </a:txBody>
                  <a:tcPr marL="53760" marR="53760" marT="26880" marB="26880" anchor="ctr">
                    <a:lnL>
                      <a:noFill/>
                    </a:lnL>
                    <a:lnR>
                      <a:noFill/>
                    </a:lnR>
                    <a:lnT>
                      <a:noFill/>
                    </a:lnT>
                    <a:lnB>
                      <a:noFill/>
                    </a:lnB>
                    <a:solidFill>
                      <a:srgbClr val="FFFFFF"/>
                    </a:solidFill>
                  </a:tcPr>
                </a:tc>
                <a:tc>
                  <a:txBody>
                    <a:bodyPr/>
                    <a:lstStyle/>
                    <a:p>
                      <a:pPr algn="r" fontAlgn="ctr"/>
                      <a:r>
                        <a:rPr lang="en-IN" sz="1100">
                          <a:effectLst/>
                        </a:rPr>
                        <a:t>1.244444</a:t>
                      </a:r>
                    </a:p>
                  </a:txBody>
                  <a:tcPr marL="53760" marR="53760" marT="26880" marB="26880" anchor="ctr">
                    <a:lnL>
                      <a:noFill/>
                    </a:lnL>
                    <a:lnR>
                      <a:noFill/>
                    </a:lnR>
                    <a:lnT>
                      <a:noFill/>
                    </a:lnT>
                    <a:lnB>
                      <a:noFill/>
                    </a:lnB>
                    <a:solidFill>
                      <a:srgbClr val="FFFFFF"/>
                    </a:solidFill>
                  </a:tcPr>
                </a:tc>
                <a:extLst>
                  <a:ext uri="{0D108BD9-81ED-4DB2-BD59-A6C34878D82A}">
                    <a16:rowId xmlns:a16="http://schemas.microsoft.com/office/drawing/2014/main" val="1320453052"/>
                  </a:ext>
                </a:extLst>
              </a:tr>
              <a:tr h="376323">
                <a:tc>
                  <a:txBody>
                    <a:bodyPr/>
                    <a:lstStyle/>
                    <a:p>
                      <a:pPr algn="r" fontAlgn="ctr"/>
                      <a:r>
                        <a:rPr lang="en-IN" sz="1100" b="1">
                          <a:effectLst/>
                        </a:rPr>
                        <a:t>12</a:t>
                      </a:r>
                    </a:p>
                  </a:txBody>
                  <a:tcPr marL="53760" marR="53760" marT="26880" marB="26880" anchor="ctr">
                    <a:lnL>
                      <a:noFill/>
                    </a:lnL>
                    <a:lnR>
                      <a:noFill/>
                    </a:lnR>
                    <a:lnT>
                      <a:noFill/>
                    </a:lnT>
                    <a:lnB>
                      <a:noFill/>
                    </a:lnB>
                    <a:solidFill>
                      <a:srgbClr val="F5F5F5"/>
                    </a:solidFill>
                  </a:tcPr>
                </a:tc>
                <a:tc>
                  <a:txBody>
                    <a:bodyPr/>
                    <a:lstStyle/>
                    <a:p>
                      <a:pPr algn="r" fontAlgn="ctr"/>
                      <a:r>
                        <a:rPr lang="en-IN" sz="1100">
                          <a:effectLst/>
                        </a:rPr>
                        <a:t>weathersit_Misty</a:t>
                      </a:r>
                    </a:p>
                  </a:txBody>
                  <a:tcPr marL="53760" marR="53760" marT="26880" marB="26880" anchor="ctr">
                    <a:lnL>
                      <a:noFill/>
                    </a:lnL>
                    <a:lnR>
                      <a:noFill/>
                    </a:lnR>
                    <a:lnT>
                      <a:noFill/>
                    </a:lnT>
                    <a:lnB>
                      <a:noFill/>
                    </a:lnB>
                    <a:solidFill>
                      <a:srgbClr val="F5F5F5"/>
                    </a:solidFill>
                  </a:tcPr>
                </a:tc>
                <a:tc>
                  <a:txBody>
                    <a:bodyPr/>
                    <a:lstStyle/>
                    <a:p>
                      <a:pPr algn="r" fontAlgn="ctr"/>
                      <a:r>
                        <a:rPr lang="en-IN" sz="1100" dirty="0">
                          <a:effectLst/>
                        </a:rPr>
                        <a:t>1.599589</a:t>
                      </a:r>
                    </a:p>
                  </a:txBody>
                  <a:tcPr marL="53760" marR="53760" marT="26880" marB="26880" anchor="ctr">
                    <a:lnL>
                      <a:noFill/>
                    </a:lnL>
                    <a:lnR>
                      <a:noFill/>
                    </a:lnR>
                    <a:lnT>
                      <a:noFill/>
                    </a:lnT>
                    <a:lnB>
                      <a:noFill/>
                    </a:lnB>
                    <a:solidFill>
                      <a:srgbClr val="F5F5F5"/>
                    </a:solidFill>
                  </a:tcPr>
                </a:tc>
                <a:extLst>
                  <a:ext uri="{0D108BD9-81ED-4DB2-BD59-A6C34878D82A}">
                    <a16:rowId xmlns:a16="http://schemas.microsoft.com/office/drawing/2014/main" val="2648003452"/>
                  </a:ext>
                </a:extLst>
              </a:tr>
            </a:tbl>
          </a:graphicData>
        </a:graphic>
      </p:graphicFrame>
    </p:spTree>
    <p:extLst>
      <p:ext uri="{BB962C8B-B14F-4D97-AF65-F5344CB8AC3E}">
        <p14:creationId xmlns:p14="http://schemas.microsoft.com/office/powerpoint/2010/main" val="17693260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R2 calculation for Test Data</a:t>
            </a:r>
          </a:p>
        </p:txBody>
      </p:sp>
      <p:sp>
        <p:nvSpPr>
          <p:cNvPr id="3" name="TextBox 2">
            <a:extLst>
              <a:ext uri="{FF2B5EF4-FFF2-40B4-BE49-F238E27FC236}">
                <a16:creationId xmlns:a16="http://schemas.microsoft.com/office/drawing/2014/main" id="{5509E850-4BC1-98D8-FD0D-F45E05C529FF}"/>
              </a:ext>
            </a:extLst>
          </p:cNvPr>
          <p:cNvSpPr txBox="1"/>
          <p:nvPr/>
        </p:nvSpPr>
        <p:spPr>
          <a:xfrm>
            <a:off x="591931" y="1341543"/>
            <a:ext cx="6096000" cy="369332"/>
          </a:xfrm>
          <a:prstGeom prst="rect">
            <a:avLst/>
          </a:prstGeom>
          <a:noFill/>
        </p:spPr>
        <p:txBody>
          <a:bodyPr wrap="square">
            <a:spAutoFit/>
          </a:bodyPr>
          <a:lstStyle/>
          <a:p>
            <a:r>
              <a:rPr lang="en-IN" dirty="0" err="1"/>
              <a:t>y_pred_test</a:t>
            </a:r>
            <a:r>
              <a:rPr lang="en-IN" dirty="0"/>
              <a:t> = res1.predict(</a:t>
            </a:r>
            <a:r>
              <a:rPr lang="en-IN" dirty="0" err="1"/>
              <a:t>X_test_sm</a:t>
            </a:r>
            <a:r>
              <a:rPr lang="en-IN" dirty="0"/>
              <a:t>)</a:t>
            </a:r>
          </a:p>
        </p:txBody>
      </p:sp>
      <p:sp>
        <p:nvSpPr>
          <p:cNvPr id="7" name="TextBox 6">
            <a:extLst>
              <a:ext uri="{FF2B5EF4-FFF2-40B4-BE49-F238E27FC236}">
                <a16:creationId xmlns:a16="http://schemas.microsoft.com/office/drawing/2014/main" id="{7E10F015-B5AB-BE5E-2ED6-F14F7F37BC0D}"/>
              </a:ext>
            </a:extLst>
          </p:cNvPr>
          <p:cNvSpPr txBox="1"/>
          <p:nvPr/>
        </p:nvSpPr>
        <p:spPr>
          <a:xfrm>
            <a:off x="591931" y="1964282"/>
            <a:ext cx="6096000" cy="2308324"/>
          </a:xfrm>
          <a:prstGeom prst="rect">
            <a:avLst/>
          </a:prstGeom>
          <a:noFill/>
        </p:spPr>
        <p:txBody>
          <a:bodyPr wrap="square">
            <a:spAutoFit/>
          </a:bodyPr>
          <a:lstStyle/>
          <a:p>
            <a:r>
              <a:rPr lang="en-IN" sz="1600" dirty="0"/>
              <a:t># Calculate the total sum of squares (TSS) and residual sum of squares (RSS) for the test data</a:t>
            </a:r>
          </a:p>
          <a:p>
            <a:r>
              <a:rPr lang="en-IN" sz="1600" dirty="0" err="1"/>
              <a:t>TSS_test</a:t>
            </a:r>
            <a:r>
              <a:rPr lang="en-IN" sz="1600" dirty="0"/>
              <a:t> = </a:t>
            </a:r>
            <a:r>
              <a:rPr lang="en-IN" sz="1600" dirty="0" err="1"/>
              <a:t>np.sum</a:t>
            </a:r>
            <a:r>
              <a:rPr lang="en-IN" sz="1600" dirty="0"/>
              <a:t>((</a:t>
            </a:r>
            <a:r>
              <a:rPr lang="en-IN" sz="1600" dirty="0" err="1"/>
              <a:t>y_test</a:t>
            </a:r>
            <a:r>
              <a:rPr lang="en-IN" sz="1600" dirty="0"/>
              <a:t> - </a:t>
            </a:r>
            <a:r>
              <a:rPr lang="en-IN" sz="1600" dirty="0" err="1"/>
              <a:t>np.mean</a:t>
            </a:r>
            <a:r>
              <a:rPr lang="en-IN" sz="1600" dirty="0"/>
              <a:t>(</a:t>
            </a:r>
            <a:r>
              <a:rPr lang="en-IN" sz="1600" dirty="0" err="1"/>
              <a:t>y_test</a:t>
            </a:r>
            <a:r>
              <a:rPr lang="en-IN" sz="1600" dirty="0"/>
              <a:t>)) ** 2)</a:t>
            </a:r>
          </a:p>
          <a:p>
            <a:r>
              <a:rPr lang="en-IN" sz="1600" dirty="0" err="1"/>
              <a:t>RSS_test</a:t>
            </a:r>
            <a:r>
              <a:rPr lang="en-IN" sz="1600" dirty="0"/>
              <a:t> = </a:t>
            </a:r>
            <a:r>
              <a:rPr lang="en-IN" sz="1600" dirty="0" err="1"/>
              <a:t>np.sum</a:t>
            </a:r>
            <a:r>
              <a:rPr lang="en-IN" sz="1600" dirty="0"/>
              <a:t>((</a:t>
            </a:r>
            <a:r>
              <a:rPr lang="en-IN" sz="1600" dirty="0" err="1"/>
              <a:t>y_test</a:t>
            </a:r>
            <a:r>
              <a:rPr lang="en-IN" sz="1600" dirty="0"/>
              <a:t> - </a:t>
            </a:r>
            <a:r>
              <a:rPr lang="en-IN" sz="1600" dirty="0" err="1"/>
              <a:t>y_pred_test</a:t>
            </a:r>
            <a:r>
              <a:rPr lang="en-IN" sz="1600" dirty="0"/>
              <a:t>) ** 2)</a:t>
            </a:r>
          </a:p>
          <a:p>
            <a:endParaRPr lang="en-IN" sz="1600" dirty="0"/>
          </a:p>
          <a:p>
            <a:r>
              <a:rPr lang="en-IN" sz="1600" dirty="0"/>
              <a:t># Calculate R² for the test data</a:t>
            </a:r>
          </a:p>
          <a:p>
            <a:r>
              <a:rPr lang="en-IN" sz="1600" dirty="0" err="1"/>
              <a:t>r_squared_test</a:t>
            </a:r>
            <a:r>
              <a:rPr lang="en-IN" sz="1600" dirty="0"/>
              <a:t> = 1 - (</a:t>
            </a:r>
            <a:r>
              <a:rPr lang="en-IN" sz="1600" dirty="0" err="1"/>
              <a:t>RSS_test</a:t>
            </a:r>
            <a:r>
              <a:rPr lang="en-IN" sz="1600" dirty="0"/>
              <a:t> / </a:t>
            </a:r>
            <a:r>
              <a:rPr lang="en-IN" sz="1600" dirty="0" err="1"/>
              <a:t>TSS_test</a:t>
            </a:r>
            <a:r>
              <a:rPr lang="en-IN" sz="1600" dirty="0"/>
              <a:t>)</a:t>
            </a:r>
          </a:p>
          <a:p>
            <a:endParaRPr lang="en-IN" sz="1600" dirty="0"/>
          </a:p>
          <a:p>
            <a:endParaRPr lang="en-IN" sz="1600" dirty="0"/>
          </a:p>
        </p:txBody>
      </p:sp>
      <p:sp>
        <p:nvSpPr>
          <p:cNvPr id="12" name="Rectangle 4">
            <a:extLst>
              <a:ext uri="{FF2B5EF4-FFF2-40B4-BE49-F238E27FC236}">
                <a16:creationId xmlns:a16="http://schemas.microsoft.com/office/drawing/2014/main" id="{6E2E13EB-7099-0011-4AB3-F5FAC8A78DA9}"/>
              </a:ext>
            </a:extLst>
          </p:cNvPr>
          <p:cNvSpPr>
            <a:spLocks noChangeArrowheads="1"/>
          </p:cNvSpPr>
          <p:nvPr/>
        </p:nvSpPr>
        <p:spPr bwMode="auto">
          <a:xfrm>
            <a:off x="591931" y="3992795"/>
            <a:ext cx="1981312" cy="338554"/>
          </a:xfrm>
          <a:prstGeom prst="rect">
            <a:avLst/>
          </a:prstGeom>
          <a:noFill/>
        </p:spPr>
        <p:txBody>
          <a:bodyPr wrap="square">
            <a:spAutoFit/>
          </a:bodyPr>
          <a:lstStyle/>
          <a:p>
            <a:r>
              <a:rPr lang="en-US" altLang="en-US" sz="1600" dirty="0"/>
              <a:t>0.767111132775213</a:t>
            </a:r>
          </a:p>
        </p:txBody>
      </p:sp>
    </p:spTree>
    <p:extLst>
      <p:ext uri="{BB962C8B-B14F-4D97-AF65-F5344CB8AC3E}">
        <p14:creationId xmlns:p14="http://schemas.microsoft.com/office/powerpoint/2010/main" val="35993314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Model Evaluation using Q-Q Plot</a:t>
            </a:r>
          </a:p>
        </p:txBody>
      </p:sp>
      <p:pic>
        <p:nvPicPr>
          <p:cNvPr id="6146" name="Picture 2">
            <a:extLst>
              <a:ext uri="{FF2B5EF4-FFF2-40B4-BE49-F238E27FC236}">
                <a16:creationId xmlns:a16="http://schemas.microsoft.com/office/drawing/2014/main" id="{D0511B16-89A7-667D-6147-14EDCC5CAC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154" y="1311344"/>
            <a:ext cx="5230811" cy="43148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48C5F5F-17B9-0EC6-2753-E45DA8E2F697}"/>
              </a:ext>
            </a:extLst>
          </p:cNvPr>
          <p:cNvSpPr txBox="1"/>
          <p:nvPr/>
        </p:nvSpPr>
        <p:spPr>
          <a:xfrm>
            <a:off x="5883965" y="1397675"/>
            <a:ext cx="4797287" cy="2585323"/>
          </a:xfrm>
          <a:prstGeom prst="rect">
            <a:avLst/>
          </a:prstGeom>
          <a:noFill/>
        </p:spPr>
        <p:txBody>
          <a:bodyPr wrap="square">
            <a:spAutoFit/>
          </a:bodyPr>
          <a:lstStyle/>
          <a:p>
            <a:r>
              <a:rPr lang="en-US" dirty="0"/>
              <a:t>If the data were perfectly normally distributed, the points would lie exactly on the red line. However, the deviations from the line at both ends suggest that the data distribution has lighter tails than the normal distribution on the lower end and heavier tails on the upper end. This could indicate potential outliers or that the data are not perfectly normally distributed.</a:t>
            </a:r>
            <a:endParaRPr lang="en-IN" dirty="0"/>
          </a:p>
        </p:txBody>
      </p:sp>
    </p:spTree>
    <p:extLst>
      <p:ext uri="{BB962C8B-B14F-4D97-AF65-F5344CB8AC3E}">
        <p14:creationId xmlns:p14="http://schemas.microsoft.com/office/powerpoint/2010/main" val="23006037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More questions about Project?</a:t>
            </a:r>
          </a:p>
        </p:txBody>
      </p:sp>
      <p:sp>
        <p:nvSpPr>
          <p:cNvPr id="5" name="Content Placeholder 4"/>
          <p:cNvSpPr>
            <a:spLocks noGrp="1"/>
          </p:cNvSpPr>
          <p:nvPr>
            <p:ph sz="half" idx="4294967295"/>
          </p:nvPr>
        </p:nvSpPr>
        <p:spPr>
          <a:xfrm>
            <a:off x="10121757" y="2989781"/>
            <a:ext cx="1731195" cy="2409290"/>
          </a:xfrm>
        </p:spPr>
        <p:txBody>
          <a:bodyPr>
            <a:normAutofit/>
          </a:bodyPr>
          <a:lstStyle/>
          <a:p>
            <a:pPr marL="0" indent="0">
              <a:lnSpc>
                <a:spcPts val="3600"/>
              </a:lnSpc>
              <a:spcAft>
                <a:spcPts val="0"/>
              </a:spcAft>
              <a:buNone/>
            </a:pPr>
            <a:br>
              <a:rPr lang="en-US" sz="2000" dirty="0">
                <a:latin typeface="Segoe UI Light" panose="020B0502040204020203" pitchFamily="34" charset="0"/>
                <a:cs typeface="Segoe UI Light" panose="020B0502040204020203" pitchFamily="34" charset="0"/>
              </a:rPr>
            </a:br>
            <a:endParaRPr lang="en-US" sz="2000" dirty="0">
              <a:latin typeface="Segoe UI Light" panose="020B0502040204020203" pitchFamily="34" charset="0"/>
              <a:cs typeface="Segoe UI Light" panose="020B0502040204020203" pitchFamily="34" charset="0"/>
            </a:endParaRPr>
          </a:p>
          <a:p>
            <a:pPr marL="0" indent="0" algn="ctr">
              <a:lnSpc>
                <a:spcPts val="3600"/>
              </a:lnSpc>
              <a:spcAft>
                <a:spcPts val="0"/>
              </a:spcAft>
              <a:buNone/>
            </a:pPr>
            <a:r>
              <a:rPr lang="en-US" sz="2000" u="sng" dirty="0">
                <a:latin typeface="Segoe UI Light" panose="020B0502040204020203" pitchFamily="34" charset="0"/>
                <a:cs typeface="Segoe UI Light" panose="020B0502040204020203" pitchFamily="34" charset="0"/>
                <a:hlinkClick r:id="rId3" tooltip="Visit GitHUb repo"/>
              </a:rPr>
              <a:t>Visit the </a:t>
            </a:r>
            <a:r>
              <a:rPr lang="en-US" sz="2000" u="sng" dirty="0" err="1">
                <a:latin typeface="Segoe UI Light" panose="020B0502040204020203" pitchFamily="34" charset="0"/>
                <a:cs typeface="Segoe UI Light" panose="020B0502040204020203" pitchFamily="34" charset="0"/>
                <a:hlinkClick r:id="rId3" tooltip="Visit GitHUb repo"/>
              </a:rPr>
              <a:t>GitHUB</a:t>
            </a:r>
            <a:endParaRPr lang="en-US" sz="2000" dirty="0">
              <a:latin typeface="Segoe UI Light" panose="020B0502040204020203" pitchFamily="34" charset="0"/>
              <a:cs typeface="Segoe UI Light" panose="020B0502040204020203" pitchFamily="34" charset="0"/>
            </a:endParaRPr>
          </a:p>
          <a:p>
            <a:pPr marL="0" indent="0">
              <a:lnSpc>
                <a:spcPts val="3600"/>
              </a:lnSpc>
              <a:spcAft>
                <a:spcPts val="0"/>
              </a:spcAft>
              <a:buNone/>
            </a:pPr>
            <a:endParaRPr lang="en-US" sz="2000" dirty="0">
              <a:latin typeface="Segoe UI Light" panose="020B0502040204020203" pitchFamily="34" charset="0"/>
              <a:cs typeface="Segoe UI Light" panose="020B0502040204020203" pitchFamily="34" charset="0"/>
            </a:endParaRPr>
          </a:p>
          <a:p>
            <a:pPr marL="0" indent="0">
              <a:lnSpc>
                <a:spcPts val="3600"/>
              </a:lnSpc>
              <a:spcAft>
                <a:spcPts val="0"/>
              </a:spcAft>
              <a:buNone/>
            </a:pPr>
            <a:endParaRPr lang="en-US" sz="2000" dirty="0">
              <a:latin typeface="Segoe UI Light" panose="020B0502040204020203" pitchFamily="34" charset="0"/>
              <a:cs typeface="Segoe UI Light" panose="020B0502040204020203" pitchFamily="34" charset="0"/>
            </a:endParaRPr>
          </a:p>
        </p:txBody>
      </p:sp>
      <p:pic>
        <p:nvPicPr>
          <p:cNvPr id="8" name="Picture 7" descr="Arrow pointing right with a hyperlink to the PowerPoint team blog. Select the image to visit the PowerPoint team blog ">
            <a:hlinkClick r:id="rId3" tooltip="Visit GitHub repo"/>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92740" y="3429000"/>
            <a:ext cx="661940" cy="661940"/>
          </a:xfrm>
          <a:prstGeom prst="rect">
            <a:avLst/>
          </a:prstGeom>
        </p:spPr>
      </p:pic>
      <p:pic>
        <p:nvPicPr>
          <p:cNvPr id="4" name="Picture 3">
            <a:extLst>
              <a:ext uri="{FF2B5EF4-FFF2-40B4-BE49-F238E27FC236}">
                <a16:creationId xmlns:a16="http://schemas.microsoft.com/office/drawing/2014/main" id="{282EC8A0-1A56-6540-C52E-93FF47592519}"/>
              </a:ext>
            </a:extLst>
          </p:cNvPr>
          <p:cNvPicPr>
            <a:picLocks noChangeAspect="1"/>
          </p:cNvPicPr>
          <p:nvPr/>
        </p:nvPicPr>
        <p:blipFill>
          <a:blip r:embed="rId5"/>
          <a:stretch>
            <a:fillRect/>
          </a:stretch>
        </p:blipFill>
        <p:spPr>
          <a:xfrm>
            <a:off x="339048" y="2487111"/>
            <a:ext cx="9996754" cy="4108898"/>
          </a:xfrm>
          <a:prstGeom prst="rect">
            <a:avLst/>
          </a:prstGeom>
        </p:spPr>
      </p:pic>
    </p:spTree>
    <p:extLst>
      <p:ext uri="{BB962C8B-B14F-4D97-AF65-F5344CB8AC3E}">
        <p14:creationId xmlns:p14="http://schemas.microsoft.com/office/powerpoint/2010/main" val="893025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xmlns:p14="http://schemas.microsoft.com/office/powerpoint/2010/mai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521207" y="174661"/>
            <a:ext cx="6877119" cy="913475"/>
          </a:xfrm>
        </p:spPr>
        <p:txBody>
          <a:bodyPr>
            <a:noAutofit/>
          </a:bodyPr>
          <a:lstStyle/>
          <a:p>
            <a:r>
              <a:rPr lang="en-US" dirty="0">
                <a:latin typeface="Segoe UI Light" panose="020B0502040204020203" pitchFamily="34" charset="0"/>
                <a:cs typeface="Segoe UI Light" panose="020B0502040204020203" pitchFamily="34" charset="0"/>
              </a:rPr>
              <a:t>Problem Statement</a:t>
            </a:r>
          </a:p>
        </p:txBody>
      </p:sp>
      <p:sp>
        <p:nvSpPr>
          <p:cNvPr id="38" name="Content Placeholder 17"/>
          <p:cNvSpPr txBox="1">
            <a:spLocks/>
          </p:cNvSpPr>
          <p:nvPr/>
        </p:nvSpPr>
        <p:spPr>
          <a:xfrm>
            <a:off x="541610" y="1524708"/>
            <a:ext cx="4321704" cy="387151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b="0" i="0" dirty="0">
                <a:solidFill>
                  <a:srgbClr val="091E42"/>
                </a:solidFill>
                <a:effectLst/>
                <a:latin typeface="freight-text-pro"/>
              </a:rPr>
              <a:t>A bike-sharing system is a service in which bikes are made available for shared use to individuals on a short term basis for a price or free. Many bike share systems allow people to borrow a bike from a "dock" which is usually computer-controlled wherein the user enters the payment information, and the system unlocks it. This bike can then be returned to another dock belonging to the same system.</a:t>
            </a:r>
            <a:endParaRPr lang="en-US" dirty="0">
              <a:latin typeface="Segoe UI" panose="020B0502040204020203" pitchFamily="34" charset="0"/>
              <a:cs typeface="Segoe UI" panose="020B0502040204020203" pitchFamily="34" charset="0"/>
            </a:endParaRPr>
          </a:p>
        </p:txBody>
      </p:sp>
      <p:pic>
        <p:nvPicPr>
          <p:cNvPr id="3" name="Picture 2">
            <a:extLst>
              <a:ext uri="{FF2B5EF4-FFF2-40B4-BE49-F238E27FC236}">
                <a16:creationId xmlns:a16="http://schemas.microsoft.com/office/drawing/2014/main" id="{AA9A726C-3BA0-4EC5-00B8-346EB8928880}"/>
              </a:ext>
            </a:extLst>
          </p:cNvPr>
          <p:cNvPicPr>
            <a:picLocks noChangeAspect="1"/>
          </p:cNvPicPr>
          <p:nvPr/>
        </p:nvPicPr>
        <p:blipFill>
          <a:blip r:embed="rId2"/>
          <a:stretch>
            <a:fillRect/>
          </a:stretch>
        </p:blipFill>
        <p:spPr>
          <a:xfrm>
            <a:off x="4863314" y="1318392"/>
            <a:ext cx="6703485" cy="4556587"/>
          </a:xfrm>
          <a:prstGeom prst="rect">
            <a:avLst/>
          </a:prstGeom>
        </p:spPr>
      </p:pic>
      <p:sp>
        <p:nvSpPr>
          <p:cNvPr id="6" name="TextBox 5">
            <a:extLst>
              <a:ext uri="{FF2B5EF4-FFF2-40B4-BE49-F238E27FC236}">
                <a16:creationId xmlns:a16="http://schemas.microsoft.com/office/drawing/2014/main" id="{70C58C5C-D07A-F69A-49DD-16714B7FA94E}"/>
              </a:ext>
            </a:extLst>
          </p:cNvPr>
          <p:cNvSpPr txBox="1"/>
          <p:nvPr/>
        </p:nvSpPr>
        <p:spPr>
          <a:xfrm>
            <a:off x="462336" y="3714106"/>
            <a:ext cx="4258639" cy="2123658"/>
          </a:xfrm>
          <a:prstGeom prst="rect">
            <a:avLst/>
          </a:prstGeom>
          <a:noFill/>
        </p:spPr>
        <p:txBody>
          <a:bodyPr wrap="square">
            <a:spAutoFit/>
          </a:bodyPr>
          <a:lstStyle/>
          <a:p>
            <a:pPr algn="just"/>
            <a:r>
              <a:rPr lang="en-US" sz="1200" dirty="0">
                <a:solidFill>
                  <a:srgbClr val="091E42"/>
                </a:solidFill>
                <a:latin typeface="freight-text-pro"/>
              </a:rPr>
              <a:t>They have contracted a consulting company to understand the factors on which the demand for these shared bikes depends. Specifically, they want to understand the factors affecting the demand for these shared bikes in the American market. The company wants to know:</a:t>
            </a:r>
          </a:p>
          <a:p>
            <a:pPr algn="just">
              <a:buFont typeface="Arial" panose="020B0604020202020204" pitchFamily="34" charset="0"/>
              <a:buChar char="•"/>
            </a:pPr>
            <a:r>
              <a:rPr lang="en-US" sz="1200" dirty="0">
                <a:solidFill>
                  <a:srgbClr val="091E42"/>
                </a:solidFill>
                <a:latin typeface="freight-text-pro"/>
              </a:rPr>
              <a:t>Which variables are significant in predicting the demand for shared bikes.</a:t>
            </a:r>
          </a:p>
          <a:p>
            <a:pPr algn="just">
              <a:buFont typeface="Arial" panose="020B0604020202020204" pitchFamily="34" charset="0"/>
              <a:buChar char="•"/>
            </a:pPr>
            <a:r>
              <a:rPr lang="en-US" sz="1200" dirty="0">
                <a:solidFill>
                  <a:srgbClr val="091E42"/>
                </a:solidFill>
                <a:latin typeface="freight-text-pro"/>
              </a:rPr>
              <a:t>How well those variables describe the bike demands</a:t>
            </a:r>
          </a:p>
          <a:p>
            <a:pPr algn="just"/>
            <a:r>
              <a:rPr lang="en-US" sz="1200" dirty="0">
                <a:solidFill>
                  <a:srgbClr val="091E42"/>
                </a:solidFill>
                <a:latin typeface="freight-text-pro"/>
              </a:rPr>
              <a:t>Based on various meteorological surveys and people's styles, the service provider firm has gathered a large dataset on daily bike demands across the American market based on some factors. </a:t>
            </a:r>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EDA</a:t>
            </a:r>
          </a:p>
        </p:txBody>
      </p:sp>
      <p:pic>
        <p:nvPicPr>
          <p:cNvPr id="3" name="Picture 2">
            <a:extLst>
              <a:ext uri="{FF2B5EF4-FFF2-40B4-BE49-F238E27FC236}">
                <a16:creationId xmlns:a16="http://schemas.microsoft.com/office/drawing/2014/main" id="{26967D64-9FF7-C681-DD00-5F5340A059A7}"/>
              </a:ext>
            </a:extLst>
          </p:cNvPr>
          <p:cNvPicPr>
            <a:picLocks noChangeAspect="1"/>
          </p:cNvPicPr>
          <p:nvPr/>
        </p:nvPicPr>
        <p:blipFill>
          <a:blip r:embed="rId2"/>
          <a:stretch>
            <a:fillRect/>
          </a:stretch>
        </p:blipFill>
        <p:spPr>
          <a:xfrm>
            <a:off x="644351" y="1308831"/>
            <a:ext cx="9086850" cy="5000625"/>
          </a:xfrm>
          <a:prstGeom prst="rect">
            <a:avLst/>
          </a:prstGeom>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Univariate</a:t>
            </a:r>
          </a:p>
        </p:txBody>
      </p:sp>
      <p:pic>
        <p:nvPicPr>
          <p:cNvPr id="1026" name="Picture 2">
            <a:extLst>
              <a:ext uri="{FF2B5EF4-FFF2-40B4-BE49-F238E27FC236}">
                <a16:creationId xmlns:a16="http://schemas.microsoft.com/office/drawing/2014/main" id="{717A7269-5241-B223-44EF-65E2F33259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208" y="1254996"/>
            <a:ext cx="11139962" cy="5603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0139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Bivariate</a:t>
            </a:r>
          </a:p>
        </p:txBody>
      </p:sp>
      <p:pic>
        <p:nvPicPr>
          <p:cNvPr id="8" name="Picture 7">
            <a:extLst>
              <a:ext uri="{FF2B5EF4-FFF2-40B4-BE49-F238E27FC236}">
                <a16:creationId xmlns:a16="http://schemas.microsoft.com/office/drawing/2014/main" id="{FA07666C-ACF0-9227-DED8-B8A0DD6910D1}"/>
              </a:ext>
            </a:extLst>
          </p:cNvPr>
          <p:cNvPicPr>
            <a:picLocks noChangeAspect="1"/>
          </p:cNvPicPr>
          <p:nvPr/>
        </p:nvPicPr>
        <p:blipFill>
          <a:blip r:embed="rId2"/>
          <a:stretch>
            <a:fillRect/>
          </a:stretch>
        </p:blipFill>
        <p:spPr>
          <a:xfrm>
            <a:off x="714749" y="1473217"/>
            <a:ext cx="10525179" cy="5000625"/>
          </a:xfrm>
          <a:prstGeom prst="rect">
            <a:avLst/>
          </a:prstGeom>
        </p:spPr>
      </p:pic>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Multivariate</a:t>
            </a:r>
          </a:p>
        </p:txBody>
      </p:sp>
      <p:pic>
        <p:nvPicPr>
          <p:cNvPr id="4" name="Picture 3">
            <a:extLst>
              <a:ext uri="{FF2B5EF4-FFF2-40B4-BE49-F238E27FC236}">
                <a16:creationId xmlns:a16="http://schemas.microsoft.com/office/drawing/2014/main" id="{0072C5B3-6838-0826-FD30-ED148A1B805A}"/>
              </a:ext>
            </a:extLst>
          </p:cNvPr>
          <p:cNvPicPr>
            <a:picLocks noChangeAspect="1"/>
          </p:cNvPicPr>
          <p:nvPr/>
        </p:nvPicPr>
        <p:blipFill>
          <a:blip r:embed="rId2"/>
          <a:stretch>
            <a:fillRect/>
          </a:stretch>
        </p:blipFill>
        <p:spPr>
          <a:xfrm>
            <a:off x="1215775" y="1217488"/>
            <a:ext cx="8046377" cy="5640512"/>
          </a:xfrm>
          <a:prstGeom prst="rect">
            <a:avLst/>
          </a:prstGeom>
        </p:spPr>
      </p:pic>
    </p:spTree>
    <p:extLst>
      <p:ext uri="{BB962C8B-B14F-4D97-AF65-F5344CB8AC3E}">
        <p14:creationId xmlns:p14="http://schemas.microsoft.com/office/powerpoint/2010/main" val="32133945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Categorical Variables</a:t>
            </a:r>
          </a:p>
        </p:txBody>
      </p:sp>
      <p:cxnSp>
        <p:nvCxnSpPr>
          <p:cNvPr id="20" name="Straight Connector 19">
            <a:extLst>
              <a:ext uri="{C183D7F6-B498-43B3-948B-1728B52AA6E4}">
                <adec:decorative xmlns:adec="http://schemas.microsoft.com/office/drawing/2017/decorative" val="1"/>
              </a:ext>
            </a:extLst>
          </p:cNvPr>
          <p:cNvCxnSpPr/>
          <p:nvPr/>
        </p:nvCxnSpPr>
        <p:spPr>
          <a:xfrm>
            <a:off x="8505810" y="1379964"/>
            <a:ext cx="0" cy="4892634"/>
          </a:xfrm>
          <a:prstGeom prst="line">
            <a:avLst/>
          </a:prstGeom>
          <a:ln w="952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Robot">
            <a:extLst>
              <a:ext uri="{FF2B5EF4-FFF2-40B4-BE49-F238E27FC236}">
                <a16:creationId xmlns:a16="http://schemas.microsoft.com/office/drawing/2014/main" id="{9EB2B7C4-BD4B-C203-6FA3-A90391BFC85B}"/>
              </a:ext>
            </a:extLst>
          </p:cNvPr>
          <p:cNvPicPr>
            <a:picLocks noChangeAspect="1"/>
          </p:cNvPicPr>
          <p:nvPr/>
        </p:nvPicPr>
        <p:blipFill>
          <a:blip r:embed="rId2"/>
          <a:stretch>
            <a:fillRect/>
          </a:stretch>
        </p:blipFill>
        <p:spPr>
          <a:xfrm>
            <a:off x="8897155" y="1472431"/>
            <a:ext cx="2775459" cy="4531804"/>
          </a:xfrm>
          <a:prstGeom prst="rect">
            <a:avLst/>
          </a:prstGeom>
        </p:spPr>
      </p:pic>
      <p:sp>
        <p:nvSpPr>
          <p:cNvPr id="8" name="TextBox 7">
            <a:extLst>
              <a:ext uri="{FF2B5EF4-FFF2-40B4-BE49-F238E27FC236}">
                <a16:creationId xmlns:a16="http://schemas.microsoft.com/office/drawing/2014/main" id="{1F07B8A5-EF96-905C-3E94-67A9857AB2DF}"/>
              </a:ext>
            </a:extLst>
          </p:cNvPr>
          <p:cNvSpPr txBox="1"/>
          <p:nvPr/>
        </p:nvSpPr>
        <p:spPr>
          <a:xfrm>
            <a:off x="694790" y="1379964"/>
            <a:ext cx="6095144" cy="3993594"/>
          </a:xfrm>
          <a:prstGeom prst="rect">
            <a:avLst/>
          </a:prstGeom>
          <a:noFill/>
        </p:spPr>
        <p:txBody>
          <a:bodyPr wrap="square">
            <a:spAutoFit/>
          </a:bodyPr>
          <a:lstStyle/>
          <a:p>
            <a:pPr>
              <a:lnSpc>
                <a:spcPts val="1800"/>
              </a:lnSpc>
              <a:spcBef>
                <a:spcPts val="1000"/>
              </a:spcBef>
              <a:spcAft>
                <a:spcPts val="2000"/>
              </a:spcAft>
            </a:pPr>
            <a:r>
              <a:rPr lang="en-US" sz="1200" dirty="0">
                <a:solidFill>
                  <a:prstClr val="black">
                    <a:lumMod val="75000"/>
                    <a:lumOff val="25000"/>
                  </a:prstClr>
                </a:solidFill>
                <a:latin typeface="Segoe UI" panose="020B0502040204020203" pitchFamily="34" charset="0"/>
                <a:cs typeface="Segoe UI" panose="020B0502040204020203" pitchFamily="34" charset="0"/>
              </a:rPr>
              <a:t>season: Has 4 unique values, representing the four seasons.</a:t>
            </a:r>
          </a:p>
          <a:p>
            <a:pPr>
              <a:lnSpc>
                <a:spcPts val="1800"/>
              </a:lnSpc>
              <a:spcBef>
                <a:spcPts val="1000"/>
              </a:spcBef>
              <a:spcAft>
                <a:spcPts val="2000"/>
              </a:spcAft>
            </a:pPr>
            <a:r>
              <a:rPr lang="en-US" sz="1200" dirty="0" err="1">
                <a:solidFill>
                  <a:prstClr val="black">
                    <a:lumMod val="75000"/>
                    <a:lumOff val="25000"/>
                  </a:prstClr>
                </a:solidFill>
                <a:latin typeface="Segoe UI" panose="020B0502040204020203" pitchFamily="34" charset="0"/>
                <a:cs typeface="Segoe UI" panose="020B0502040204020203" pitchFamily="34" charset="0"/>
              </a:rPr>
              <a:t>yr</a:t>
            </a:r>
            <a:r>
              <a:rPr lang="en-US" sz="1200" dirty="0">
                <a:solidFill>
                  <a:prstClr val="black">
                    <a:lumMod val="75000"/>
                    <a:lumOff val="25000"/>
                  </a:prstClr>
                </a:solidFill>
                <a:latin typeface="Segoe UI" panose="020B0502040204020203" pitchFamily="34" charset="0"/>
                <a:cs typeface="Segoe UI" panose="020B0502040204020203" pitchFamily="34" charset="0"/>
              </a:rPr>
              <a:t>: Has 2 unique values (0 and 1), which likely correspond to two different years.</a:t>
            </a:r>
          </a:p>
          <a:p>
            <a:pPr>
              <a:lnSpc>
                <a:spcPts val="1800"/>
              </a:lnSpc>
              <a:spcBef>
                <a:spcPts val="1000"/>
              </a:spcBef>
              <a:spcAft>
                <a:spcPts val="2000"/>
              </a:spcAft>
            </a:pPr>
            <a:r>
              <a:rPr lang="en-US" sz="1200" dirty="0" err="1">
                <a:solidFill>
                  <a:prstClr val="black">
                    <a:lumMod val="75000"/>
                    <a:lumOff val="25000"/>
                  </a:prstClr>
                </a:solidFill>
                <a:latin typeface="Segoe UI" panose="020B0502040204020203" pitchFamily="34" charset="0"/>
                <a:cs typeface="Segoe UI" panose="020B0502040204020203" pitchFamily="34" charset="0"/>
              </a:rPr>
              <a:t>mnth</a:t>
            </a:r>
            <a:r>
              <a:rPr lang="en-US" sz="1200" dirty="0">
                <a:solidFill>
                  <a:prstClr val="black">
                    <a:lumMod val="75000"/>
                    <a:lumOff val="25000"/>
                  </a:prstClr>
                </a:solidFill>
                <a:latin typeface="Segoe UI" panose="020B0502040204020203" pitchFamily="34" charset="0"/>
                <a:cs typeface="Segoe UI" panose="020B0502040204020203" pitchFamily="34" charset="0"/>
              </a:rPr>
              <a:t>: Has values from 1 to 12, representing the months.</a:t>
            </a:r>
          </a:p>
          <a:p>
            <a:pPr>
              <a:lnSpc>
                <a:spcPts val="1800"/>
              </a:lnSpc>
              <a:spcBef>
                <a:spcPts val="1000"/>
              </a:spcBef>
              <a:spcAft>
                <a:spcPts val="2000"/>
              </a:spcAft>
            </a:pPr>
            <a:r>
              <a:rPr lang="en-US" sz="1200" dirty="0">
                <a:solidFill>
                  <a:prstClr val="black">
                    <a:lumMod val="75000"/>
                    <a:lumOff val="25000"/>
                  </a:prstClr>
                </a:solidFill>
                <a:latin typeface="Segoe UI" panose="020B0502040204020203" pitchFamily="34" charset="0"/>
                <a:cs typeface="Segoe UI" panose="020B0502040204020203" pitchFamily="34" charset="0"/>
              </a:rPr>
              <a:t>holiday: Binary variable indicating whether the day is a holiday.</a:t>
            </a:r>
          </a:p>
          <a:p>
            <a:pPr>
              <a:lnSpc>
                <a:spcPts val="1800"/>
              </a:lnSpc>
              <a:spcBef>
                <a:spcPts val="1000"/>
              </a:spcBef>
              <a:spcAft>
                <a:spcPts val="2000"/>
              </a:spcAft>
            </a:pPr>
            <a:r>
              <a:rPr lang="en-US" sz="1200" dirty="0">
                <a:solidFill>
                  <a:prstClr val="black">
                    <a:lumMod val="75000"/>
                    <a:lumOff val="25000"/>
                  </a:prstClr>
                </a:solidFill>
                <a:latin typeface="Segoe UI" panose="020B0502040204020203" pitchFamily="34" charset="0"/>
                <a:cs typeface="Segoe UI" panose="020B0502040204020203" pitchFamily="34" charset="0"/>
              </a:rPr>
              <a:t>weekday: Has values from 0 to 6, representing the days of the week.</a:t>
            </a:r>
          </a:p>
          <a:p>
            <a:pPr>
              <a:lnSpc>
                <a:spcPts val="1800"/>
              </a:lnSpc>
              <a:spcBef>
                <a:spcPts val="1000"/>
              </a:spcBef>
              <a:spcAft>
                <a:spcPts val="2000"/>
              </a:spcAft>
            </a:pPr>
            <a:r>
              <a:rPr lang="en-US" sz="1200" dirty="0" err="1">
                <a:solidFill>
                  <a:prstClr val="black">
                    <a:lumMod val="75000"/>
                    <a:lumOff val="25000"/>
                  </a:prstClr>
                </a:solidFill>
                <a:latin typeface="Segoe UI" panose="020B0502040204020203" pitchFamily="34" charset="0"/>
                <a:cs typeface="Segoe UI" panose="020B0502040204020203" pitchFamily="34" charset="0"/>
              </a:rPr>
              <a:t>workingday</a:t>
            </a:r>
            <a:r>
              <a:rPr lang="en-US" sz="1200" dirty="0">
                <a:solidFill>
                  <a:prstClr val="black">
                    <a:lumMod val="75000"/>
                    <a:lumOff val="25000"/>
                  </a:prstClr>
                </a:solidFill>
                <a:latin typeface="Segoe UI" panose="020B0502040204020203" pitchFamily="34" charset="0"/>
                <a:cs typeface="Segoe UI" panose="020B0502040204020203" pitchFamily="34" charset="0"/>
              </a:rPr>
              <a:t>: Binary variable indicating whether it's a working day.</a:t>
            </a:r>
          </a:p>
          <a:p>
            <a:pPr>
              <a:lnSpc>
                <a:spcPts val="1800"/>
              </a:lnSpc>
              <a:spcBef>
                <a:spcPts val="1000"/>
              </a:spcBef>
              <a:spcAft>
                <a:spcPts val="2000"/>
              </a:spcAft>
            </a:pPr>
            <a:r>
              <a:rPr lang="en-US" sz="1200" dirty="0" err="1">
                <a:solidFill>
                  <a:prstClr val="black">
                    <a:lumMod val="75000"/>
                    <a:lumOff val="25000"/>
                  </a:prstClr>
                </a:solidFill>
                <a:latin typeface="Segoe UI" panose="020B0502040204020203" pitchFamily="34" charset="0"/>
                <a:cs typeface="Segoe UI" panose="020B0502040204020203" pitchFamily="34" charset="0"/>
              </a:rPr>
              <a:t>weathersit</a:t>
            </a:r>
            <a:r>
              <a:rPr lang="en-US" sz="1200" dirty="0">
                <a:solidFill>
                  <a:prstClr val="black">
                    <a:lumMod val="75000"/>
                    <a:lumOff val="25000"/>
                  </a:prstClr>
                </a:solidFill>
                <a:latin typeface="Segoe UI" panose="020B0502040204020203" pitchFamily="34" charset="0"/>
                <a:cs typeface="Segoe UI" panose="020B0502040204020203" pitchFamily="34" charset="0"/>
              </a:rPr>
              <a:t>: Has 3 unique values, representing different weather situations.</a:t>
            </a:r>
          </a:p>
        </p:txBody>
      </p:sp>
    </p:spTree>
    <p:extLst>
      <p:ext uri="{BB962C8B-B14F-4D97-AF65-F5344CB8AC3E}">
        <p14:creationId xmlns:p14="http://schemas.microsoft.com/office/powerpoint/2010/main" val="2596833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Data Preprocessing</a:t>
            </a:r>
          </a:p>
        </p:txBody>
      </p:sp>
      <p:grpSp>
        <p:nvGrpSpPr>
          <p:cNvPr id="13" name="Group 12" descr="Small circle with number 1 inside  indicating step 1"/>
          <p:cNvGrpSpPr/>
          <p:nvPr/>
        </p:nvGrpSpPr>
        <p:grpSpPr bwMode="blackWhite">
          <a:xfrm>
            <a:off x="554537" y="1917997"/>
            <a:ext cx="558179" cy="409838"/>
            <a:chOff x="6949240" y="711274"/>
            <a:chExt cx="558179" cy="409838"/>
          </a:xfrm>
        </p:grpSpPr>
        <p:sp>
          <p:nvSpPr>
            <p:cNvPr id="14" name="Oval 1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descr="Number 1"/>
            <p:cNvSpPr txBox="1">
              <a:spLocks noChangeAspect="1"/>
            </p:cNvSpPr>
            <p:nvPr/>
          </p:nvSpPr>
          <p:spPr bwMode="blackWhite">
            <a:xfrm>
              <a:off x="6949240" y="727250"/>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16" name="Content Placeholder 17"/>
          <p:cNvSpPr txBox="1">
            <a:spLocks/>
          </p:cNvSpPr>
          <p:nvPr/>
        </p:nvSpPr>
        <p:spPr>
          <a:xfrm>
            <a:off x="1066040" y="1958189"/>
            <a:ext cx="2486328" cy="91399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Since Instant is a record Index setting it as a Index.</a:t>
            </a:r>
          </a:p>
        </p:txBody>
      </p:sp>
      <p:grpSp>
        <p:nvGrpSpPr>
          <p:cNvPr id="18" name="Group 17" descr="Small circle with number 2 inside  indicating step 2"/>
          <p:cNvGrpSpPr/>
          <p:nvPr/>
        </p:nvGrpSpPr>
        <p:grpSpPr bwMode="blackWhite">
          <a:xfrm>
            <a:off x="510143" y="2699637"/>
            <a:ext cx="558179" cy="409838"/>
            <a:chOff x="6953426" y="711274"/>
            <a:chExt cx="558179" cy="409838"/>
          </a:xfrm>
        </p:grpSpPr>
        <p:sp>
          <p:nvSpPr>
            <p:cNvPr id="23" name="Oval 22"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25" name="Content Placeholder 17"/>
          <p:cNvSpPr txBox="1">
            <a:spLocks/>
          </p:cNvSpPr>
          <p:nvPr/>
        </p:nvSpPr>
        <p:spPr>
          <a:xfrm>
            <a:off x="1000101" y="2740143"/>
            <a:ext cx="2651153" cy="520446"/>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dirty="0"/>
              <a:t>Drop 'casual', 'registered',</a:t>
            </a:r>
            <a:r>
              <a:rPr lang="en-IN" sz="1400" dirty="0">
                <a:solidFill>
                  <a:prstClr val="black">
                    <a:lumMod val="75000"/>
                    <a:lumOff val="25000"/>
                  </a:prstClr>
                </a:solidFill>
                <a:latin typeface="Segoe UI" panose="020B0502040204020203" pitchFamily="34" charset="0"/>
                <a:cs typeface="Segoe UI" panose="020B0502040204020203" pitchFamily="34" charset="0"/>
              </a:rPr>
              <a:t>dteday</a:t>
            </a:r>
            <a:r>
              <a:rPr lang="en-IN" dirty="0"/>
              <a:t> columns</a:t>
            </a:r>
          </a:p>
        </p:txBody>
      </p:sp>
      <p:grpSp>
        <p:nvGrpSpPr>
          <p:cNvPr id="26" name="Group 25" descr="Small circle with number 3 inside  indicating step 3"/>
          <p:cNvGrpSpPr/>
          <p:nvPr/>
        </p:nvGrpSpPr>
        <p:grpSpPr bwMode="blackWhite">
          <a:xfrm>
            <a:off x="510143" y="3415715"/>
            <a:ext cx="558179" cy="409838"/>
            <a:chOff x="6953426" y="711274"/>
            <a:chExt cx="558179" cy="409838"/>
          </a:xfrm>
        </p:grpSpPr>
        <p:sp>
          <p:nvSpPr>
            <p:cNvPr id="27" name="Oval 26"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descr="Number 3"/>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29" name="Content Placeholder 17"/>
          <p:cNvSpPr txBox="1">
            <a:spLocks/>
          </p:cNvSpPr>
          <p:nvPr/>
        </p:nvSpPr>
        <p:spPr>
          <a:xfrm>
            <a:off x="1040204" y="3430253"/>
            <a:ext cx="2784602" cy="44776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solidFill>
                  <a:prstClr val="black">
                    <a:lumMod val="75000"/>
                    <a:lumOff val="25000"/>
                  </a:prstClr>
                </a:solidFill>
                <a:latin typeface="Segoe UI" panose="020B0502040204020203" pitchFamily="34" charset="0"/>
                <a:cs typeface="Segoe UI" panose="020B0502040204020203" pitchFamily="34" charset="0"/>
              </a:rPr>
              <a:t>Conversion based on Labels</a:t>
            </a:r>
          </a:p>
        </p:txBody>
      </p:sp>
      <p:cxnSp>
        <p:nvCxnSpPr>
          <p:cNvPr id="20" name="Straight Connector 19">
            <a:extLst>
              <a:ext uri="{C183D7F6-B498-43B3-948B-1728B52AA6E4}">
                <adec:decorative xmlns:adec="http://schemas.microsoft.com/office/drawing/2017/decorative" val="1"/>
              </a:ext>
            </a:extLst>
          </p:cNvPr>
          <p:cNvCxnSpPr/>
          <p:nvPr/>
        </p:nvCxnSpPr>
        <p:spPr>
          <a:xfrm>
            <a:off x="8505810" y="1379964"/>
            <a:ext cx="0" cy="4892634"/>
          </a:xfrm>
          <a:prstGeom prst="line">
            <a:avLst/>
          </a:prstGeom>
          <a:ln w="952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Robot">
            <a:extLst>
              <a:ext uri="{FF2B5EF4-FFF2-40B4-BE49-F238E27FC236}">
                <a16:creationId xmlns:a16="http://schemas.microsoft.com/office/drawing/2014/main" id="{9EB2B7C4-BD4B-C203-6FA3-A90391BFC85B}"/>
              </a:ext>
            </a:extLst>
          </p:cNvPr>
          <p:cNvPicPr>
            <a:picLocks noChangeAspect="1"/>
          </p:cNvPicPr>
          <p:nvPr/>
        </p:nvPicPr>
        <p:blipFill>
          <a:blip r:embed="rId2"/>
          <a:stretch>
            <a:fillRect/>
          </a:stretch>
        </p:blipFill>
        <p:spPr>
          <a:xfrm>
            <a:off x="8897155" y="1472431"/>
            <a:ext cx="2775459" cy="4531804"/>
          </a:xfrm>
          <a:prstGeom prst="rect">
            <a:avLst/>
          </a:prstGeom>
        </p:spPr>
      </p:pic>
      <p:sp>
        <p:nvSpPr>
          <p:cNvPr id="5" name="TextBox 4">
            <a:extLst>
              <a:ext uri="{FF2B5EF4-FFF2-40B4-BE49-F238E27FC236}">
                <a16:creationId xmlns:a16="http://schemas.microsoft.com/office/drawing/2014/main" id="{67F8D9E2-D4DF-471F-9407-AF5361EED684}"/>
              </a:ext>
            </a:extLst>
          </p:cNvPr>
          <p:cNvSpPr txBox="1"/>
          <p:nvPr/>
        </p:nvSpPr>
        <p:spPr>
          <a:xfrm>
            <a:off x="4017195" y="1981634"/>
            <a:ext cx="4323789" cy="300275"/>
          </a:xfrm>
          <a:prstGeom prst="rect">
            <a:avLst/>
          </a:prstGeom>
        </p:spPr>
        <p:txBody>
          <a:bodyPr vert="horz" lIns="91440" tIns="45720" rIns="91440" bIns="45720" rtlCol="0">
            <a:normAutofit/>
          </a:bodyPr>
          <a:lstStyle>
            <a:defPPr>
              <a:defRPr lang="en-US"/>
            </a:defPPr>
            <a:lvl1pPr indent="0">
              <a:lnSpc>
                <a:spcPts val="1800"/>
              </a:lnSpc>
              <a:spcBef>
                <a:spcPts val="1000"/>
              </a:spcBef>
              <a:spcAft>
                <a:spcPts val="2000"/>
              </a:spcAft>
              <a:buFont typeface="Arial" panose="020B0604020202020204" pitchFamily="34" charset="0"/>
              <a:buNone/>
              <a:defRPr sz="1200">
                <a:solidFill>
                  <a:prstClr val="black">
                    <a:lumMod val="75000"/>
                    <a:lumOff val="25000"/>
                  </a:prstClr>
                </a:solidFill>
                <a:latin typeface="Segoe UI" panose="020B0502040204020203" pitchFamily="34" charset="0"/>
                <a:cs typeface="Segoe UI" panose="020B0502040204020203" pitchFamily="34" charset="0"/>
              </a:defRPr>
            </a:lvl1pPr>
            <a:lvl2pPr marL="6858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2pPr>
            <a:lvl3pPr marL="11430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3pPr>
            <a:lvl4pPr marL="16002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4pPr>
            <a:lvl5pPr marL="20574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5pPr>
            <a:lvl6pPr marL="2514600" indent="-228600">
              <a:lnSpc>
                <a:spcPct val="90000"/>
              </a:lnSpc>
              <a:spcBef>
                <a:spcPct val="30000"/>
              </a:spcBef>
              <a:buFont typeface="Arial" panose="020B0604020202020204" pitchFamily="34" charset="0"/>
              <a:buChar char="•"/>
            </a:lvl6pPr>
            <a:lvl7pPr marL="2971800" indent="-228600">
              <a:lnSpc>
                <a:spcPct val="90000"/>
              </a:lnSpc>
              <a:spcBef>
                <a:spcPct val="30000"/>
              </a:spcBef>
              <a:buFont typeface="Arial" panose="020B0604020202020204" pitchFamily="34" charset="0"/>
              <a:buChar char="•"/>
            </a:lvl7pPr>
            <a:lvl8pPr marL="3429000" indent="-228600">
              <a:lnSpc>
                <a:spcPct val="90000"/>
              </a:lnSpc>
              <a:spcBef>
                <a:spcPct val="30000"/>
              </a:spcBef>
              <a:buFont typeface="Arial" panose="020B0604020202020204" pitchFamily="34" charset="0"/>
              <a:buChar char="•"/>
            </a:lvl8pPr>
            <a:lvl9pPr marL="3886200" indent="-228600">
              <a:lnSpc>
                <a:spcPct val="90000"/>
              </a:lnSpc>
              <a:spcBef>
                <a:spcPct val="30000"/>
              </a:spcBef>
              <a:buFont typeface="Arial" panose="020B0604020202020204" pitchFamily="34" charset="0"/>
              <a:buChar char="•"/>
            </a:lvl9pPr>
          </a:lstStyle>
          <a:p>
            <a:r>
              <a:rPr lang="en-IN" b="1" dirty="0" err="1"/>
              <a:t>data.set_index</a:t>
            </a:r>
            <a:r>
              <a:rPr lang="en-IN" b="1" dirty="0"/>
              <a:t>('instant', </a:t>
            </a:r>
            <a:r>
              <a:rPr lang="en-IN" b="1" dirty="0" err="1"/>
              <a:t>inplace</a:t>
            </a:r>
            <a:r>
              <a:rPr lang="en-IN" b="1" dirty="0"/>
              <a:t>=True)</a:t>
            </a:r>
          </a:p>
        </p:txBody>
      </p:sp>
      <p:sp>
        <p:nvSpPr>
          <p:cNvPr id="7" name="TextBox 6">
            <a:extLst>
              <a:ext uri="{FF2B5EF4-FFF2-40B4-BE49-F238E27FC236}">
                <a16:creationId xmlns:a16="http://schemas.microsoft.com/office/drawing/2014/main" id="{E653A5DD-3552-D320-1A55-BF350128627E}"/>
              </a:ext>
            </a:extLst>
          </p:cNvPr>
          <p:cNvSpPr txBox="1"/>
          <p:nvPr/>
        </p:nvSpPr>
        <p:spPr>
          <a:xfrm>
            <a:off x="3743026" y="2044557"/>
            <a:ext cx="4209172" cy="1262016"/>
          </a:xfrm>
          <a:prstGeom prst="rect">
            <a:avLst/>
          </a:prstGeom>
        </p:spPr>
        <p:txBody>
          <a:bodyPr vert="horz" lIns="91440" tIns="45720" rIns="91440" bIns="45720" rtlCol="0">
            <a:normAutofit/>
          </a:bodyPr>
          <a:lstStyle>
            <a:defPPr>
              <a:defRPr lang="en-US"/>
            </a:defPPr>
            <a:lvl1pPr indent="0">
              <a:lnSpc>
                <a:spcPts val="1800"/>
              </a:lnSpc>
              <a:spcBef>
                <a:spcPts val="1000"/>
              </a:spcBef>
              <a:spcAft>
                <a:spcPts val="2000"/>
              </a:spcAft>
              <a:buFont typeface="Arial" panose="020B0604020202020204" pitchFamily="34" charset="0"/>
              <a:buNone/>
              <a:defRPr sz="1200">
                <a:solidFill>
                  <a:prstClr val="black">
                    <a:lumMod val="75000"/>
                    <a:lumOff val="25000"/>
                  </a:prstClr>
                </a:solidFill>
                <a:latin typeface="Segoe UI" panose="020B0502040204020203" pitchFamily="34" charset="0"/>
                <a:cs typeface="Segoe UI" panose="020B0502040204020203" pitchFamily="34" charset="0"/>
              </a:defRPr>
            </a:lvl1pPr>
            <a:lvl2pPr marL="6858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2pPr>
            <a:lvl3pPr marL="11430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3pPr>
            <a:lvl4pPr marL="16002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4pPr>
            <a:lvl5pPr marL="20574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5pPr>
            <a:lvl6pPr marL="2514600" indent="-228600">
              <a:lnSpc>
                <a:spcPct val="90000"/>
              </a:lnSpc>
              <a:spcBef>
                <a:spcPct val="30000"/>
              </a:spcBef>
              <a:buFont typeface="Arial" panose="020B0604020202020204" pitchFamily="34" charset="0"/>
              <a:buChar char="•"/>
            </a:lvl6pPr>
            <a:lvl7pPr marL="2971800" indent="-228600">
              <a:lnSpc>
                <a:spcPct val="90000"/>
              </a:lnSpc>
              <a:spcBef>
                <a:spcPct val="30000"/>
              </a:spcBef>
              <a:buFont typeface="Arial" panose="020B0604020202020204" pitchFamily="34" charset="0"/>
              <a:buChar char="•"/>
            </a:lvl7pPr>
            <a:lvl8pPr marL="3429000" indent="-228600">
              <a:lnSpc>
                <a:spcPct val="90000"/>
              </a:lnSpc>
              <a:spcBef>
                <a:spcPct val="30000"/>
              </a:spcBef>
              <a:buFont typeface="Arial" panose="020B0604020202020204" pitchFamily="34" charset="0"/>
              <a:buChar char="•"/>
            </a:lvl8pPr>
            <a:lvl9pPr marL="3886200" indent="-228600">
              <a:lnSpc>
                <a:spcPct val="90000"/>
              </a:lnSpc>
              <a:spcBef>
                <a:spcPct val="30000"/>
              </a:spcBef>
              <a:buFont typeface="Arial" panose="020B0604020202020204" pitchFamily="34" charset="0"/>
              <a:buChar char="•"/>
            </a:lvl9pPr>
          </a:lstStyle>
          <a:p>
            <a:endParaRPr lang="en-IN" b="1" dirty="0"/>
          </a:p>
          <a:p>
            <a:r>
              <a:rPr lang="en-IN" b="1" dirty="0"/>
              <a:t>data = </a:t>
            </a:r>
            <a:r>
              <a:rPr lang="en-IN" b="1" dirty="0" err="1"/>
              <a:t>data.drop</a:t>
            </a:r>
            <a:r>
              <a:rPr lang="en-IN" b="1" dirty="0"/>
              <a:t>(columns=['casual', 'registered', '</a:t>
            </a:r>
            <a:r>
              <a:rPr lang="en-IN" b="1" dirty="0" err="1"/>
              <a:t>dteday</a:t>
            </a:r>
            <a:r>
              <a:rPr lang="en-IN" b="1" dirty="0"/>
              <a:t>'])</a:t>
            </a:r>
          </a:p>
        </p:txBody>
      </p:sp>
      <p:sp>
        <p:nvSpPr>
          <p:cNvPr id="11" name="TextBox 10">
            <a:extLst>
              <a:ext uri="{FF2B5EF4-FFF2-40B4-BE49-F238E27FC236}">
                <a16:creationId xmlns:a16="http://schemas.microsoft.com/office/drawing/2014/main" id="{ED192578-FFC5-59B1-EC01-6A245B375A4D}"/>
              </a:ext>
            </a:extLst>
          </p:cNvPr>
          <p:cNvSpPr txBox="1"/>
          <p:nvPr/>
        </p:nvSpPr>
        <p:spPr>
          <a:xfrm>
            <a:off x="3592102" y="3310432"/>
            <a:ext cx="6095144" cy="1569660"/>
          </a:xfrm>
          <a:prstGeom prst="rect">
            <a:avLst/>
          </a:prstGeom>
          <a:noFill/>
        </p:spPr>
        <p:txBody>
          <a:bodyPr wrap="square">
            <a:spAutoFit/>
          </a:bodyPr>
          <a:lstStyle/>
          <a:p>
            <a:r>
              <a:rPr lang="en-IN" sz="1200" b="1" dirty="0" err="1"/>
              <a:t>season_mapping</a:t>
            </a:r>
            <a:r>
              <a:rPr lang="en-IN" sz="1200" b="1" dirty="0"/>
              <a:t> = {1: 'Spring', 2: 'Summer', 3: 'Fall', 4: 'Winter’}                            </a:t>
            </a:r>
          </a:p>
          <a:p>
            <a:r>
              <a:rPr lang="en-IN" sz="1200" b="1" dirty="0" err="1"/>
              <a:t>weathersit_mapping</a:t>
            </a:r>
            <a:r>
              <a:rPr lang="en-IN" sz="1200" b="1" dirty="0"/>
              <a:t> = {1: 'Clear', 2: 'Misty', 3: 'Light Snow/Rain', 4: 'Heavy Snow/Rain’}</a:t>
            </a:r>
          </a:p>
          <a:p>
            <a:r>
              <a:rPr lang="en-IN" sz="1200" b="1" dirty="0"/>
              <a:t>data['season'] = data['season'].map(</a:t>
            </a:r>
            <a:r>
              <a:rPr lang="en-IN" sz="1200" b="1" dirty="0" err="1"/>
              <a:t>season_mapping</a:t>
            </a:r>
            <a:r>
              <a:rPr lang="en-IN" sz="1200" b="1" dirty="0"/>
              <a:t>)</a:t>
            </a:r>
          </a:p>
          <a:p>
            <a:r>
              <a:rPr lang="en-IN" sz="1200" b="1" dirty="0"/>
              <a:t>data['</a:t>
            </a:r>
            <a:r>
              <a:rPr lang="en-IN" sz="1200" b="1" dirty="0" err="1"/>
              <a:t>weathersit</a:t>
            </a:r>
            <a:r>
              <a:rPr lang="en-IN" sz="1200" b="1" dirty="0"/>
              <a:t>'] = data['</a:t>
            </a:r>
            <a:r>
              <a:rPr lang="en-IN" sz="1200" b="1" dirty="0" err="1"/>
              <a:t>weathersit</a:t>
            </a:r>
            <a:r>
              <a:rPr lang="en-IN" sz="1200" b="1" dirty="0"/>
              <a:t>'].map(</a:t>
            </a:r>
            <a:r>
              <a:rPr lang="en-IN" sz="1200" b="1" dirty="0" err="1"/>
              <a:t>weathersit_mapping</a:t>
            </a:r>
            <a:r>
              <a:rPr lang="en-IN" sz="1200" b="1" dirty="0"/>
              <a:t>)</a:t>
            </a:r>
          </a:p>
          <a:p>
            <a:r>
              <a:rPr lang="en-IN" sz="1200" b="1" dirty="0"/>
              <a:t># Apply One-Hot Encoding</a:t>
            </a:r>
          </a:p>
          <a:p>
            <a:r>
              <a:rPr lang="en-IN" sz="1200" b="1" dirty="0"/>
              <a:t>data = </a:t>
            </a:r>
            <a:r>
              <a:rPr lang="en-IN" sz="1200" b="1" dirty="0" err="1"/>
              <a:t>pd.get_dummies</a:t>
            </a:r>
            <a:r>
              <a:rPr lang="en-IN" sz="1200" b="1" dirty="0"/>
              <a:t>(data, columns=['season', '</a:t>
            </a:r>
            <a:r>
              <a:rPr lang="en-IN" sz="1200" b="1" dirty="0" err="1"/>
              <a:t>weathersit</a:t>
            </a:r>
            <a:r>
              <a:rPr lang="en-IN" sz="1200" b="1" dirty="0"/>
              <a:t>'], </a:t>
            </a:r>
            <a:r>
              <a:rPr lang="en-IN" sz="1200" b="1" dirty="0" err="1"/>
              <a:t>drop_first</a:t>
            </a:r>
            <a:r>
              <a:rPr lang="en-IN" sz="1200" b="1" dirty="0"/>
              <a:t>=</a:t>
            </a:r>
            <a:r>
              <a:rPr lang="en-IN" sz="1200" b="1" dirty="0" err="1"/>
              <a:t>True,dtype</a:t>
            </a:r>
            <a:r>
              <a:rPr lang="en-IN" sz="1200" b="1" dirty="0"/>
              <a:t>=np.uint8)</a:t>
            </a:r>
          </a:p>
        </p:txBody>
      </p:sp>
      <p:grpSp>
        <p:nvGrpSpPr>
          <p:cNvPr id="12" name="Group 11" descr="Small circle with number 1 inside  indicating step 1">
            <a:extLst>
              <a:ext uri="{FF2B5EF4-FFF2-40B4-BE49-F238E27FC236}">
                <a16:creationId xmlns:a16="http://schemas.microsoft.com/office/drawing/2014/main" id="{D557AF79-62DC-7016-630D-9ABD3151263A}"/>
              </a:ext>
            </a:extLst>
          </p:cNvPr>
          <p:cNvGrpSpPr/>
          <p:nvPr/>
        </p:nvGrpSpPr>
        <p:grpSpPr bwMode="blackWhite">
          <a:xfrm>
            <a:off x="443593" y="5116685"/>
            <a:ext cx="558179" cy="409838"/>
            <a:chOff x="6953426" y="711274"/>
            <a:chExt cx="558179" cy="409838"/>
          </a:xfrm>
        </p:grpSpPr>
        <p:sp>
          <p:nvSpPr>
            <p:cNvPr id="19" name="Oval 18" descr="Small circle">
              <a:extLst>
                <a:ext uri="{FF2B5EF4-FFF2-40B4-BE49-F238E27FC236}">
                  <a16:creationId xmlns:a16="http://schemas.microsoft.com/office/drawing/2014/main" id="{9EE285B7-8CB7-FF32-6951-09F98F14C8D9}"/>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descr="Number 1">
              <a:extLst>
                <a:ext uri="{FF2B5EF4-FFF2-40B4-BE49-F238E27FC236}">
                  <a16:creationId xmlns:a16="http://schemas.microsoft.com/office/drawing/2014/main" id="{146251EB-35AE-BD87-3CE4-BFF89C516D3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22" name="Content Placeholder 17">
            <a:extLst>
              <a:ext uri="{FF2B5EF4-FFF2-40B4-BE49-F238E27FC236}">
                <a16:creationId xmlns:a16="http://schemas.microsoft.com/office/drawing/2014/main" id="{06056AE8-075E-DE5C-EF91-A0DF9F8B23F4}"/>
              </a:ext>
            </a:extLst>
          </p:cNvPr>
          <p:cNvSpPr txBox="1">
            <a:spLocks/>
          </p:cNvSpPr>
          <p:nvPr/>
        </p:nvSpPr>
        <p:spPr>
          <a:xfrm>
            <a:off x="1024299" y="5116685"/>
            <a:ext cx="2486328" cy="913994"/>
          </a:xfrm>
          <a:prstGeom prst="rect">
            <a:avLst/>
          </a:prstGeom>
        </p:spPr>
        <p:txBody>
          <a:bodyPr vert="horz" lIns="91440" tIns="45720" rIns="91440" bIns="45720" rtlCol="0">
            <a:normAutofit/>
          </a:bodyPr>
          <a:lstStyle>
            <a:defPPr>
              <a:defRPr lang="en-US"/>
            </a:defPPr>
            <a:lvl1pPr indent="0">
              <a:lnSpc>
                <a:spcPts val="1800"/>
              </a:lnSpc>
              <a:spcBef>
                <a:spcPts val="1000"/>
              </a:spcBef>
              <a:spcAft>
                <a:spcPts val="1000"/>
              </a:spcAft>
              <a:buFont typeface="Arial" panose="020B0604020202020204" pitchFamily="34" charset="0"/>
              <a:buNone/>
              <a:defRPr sz="1200">
                <a:solidFill>
                  <a:schemeClr val="tx1">
                    <a:lumMod val="75000"/>
                    <a:lumOff val="25000"/>
                  </a:schemeClr>
                </a:solidFill>
              </a:defRPr>
            </a:lvl1pPr>
            <a:lvl2pPr marL="6858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2pPr>
            <a:lvl3pPr marL="11430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3pPr>
            <a:lvl4pPr marL="16002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4pPr>
            <a:lvl5pPr marL="20574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5pPr>
            <a:lvl6pPr marL="2514600" indent="-228600">
              <a:lnSpc>
                <a:spcPct val="90000"/>
              </a:lnSpc>
              <a:spcBef>
                <a:spcPct val="30000"/>
              </a:spcBef>
              <a:buFont typeface="Arial" panose="020B0604020202020204" pitchFamily="34" charset="0"/>
              <a:buChar char="•"/>
            </a:lvl6pPr>
            <a:lvl7pPr marL="2971800" indent="-228600">
              <a:lnSpc>
                <a:spcPct val="90000"/>
              </a:lnSpc>
              <a:spcBef>
                <a:spcPct val="30000"/>
              </a:spcBef>
              <a:buFont typeface="Arial" panose="020B0604020202020204" pitchFamily="34" charset="0"/>
              <a:buChar char="•"/>
            </a:lvl7pPr>
            <a:lvl8pPr marL="3429000" indent="-228600">
              <a:lnSpc>
                <a:spcPct val="90000"/>
              </a:lnSpc>
              <a:spcBef>
                <a:spcPct val="30000"/>
              </a:spcBef>
              <a:buFont typeface="Arial" panose="020B0604020202020204" pitchFamily="34" charset="0"/>
              <a:buChar char="•"/>
            </a:lvl8pPr>
            <a:lvl9pPr marL="3886200" indent="-228600">
              <a:lnSpc>
                <a:spcPct val="90000"/>
              </a:lnSpc>
              <a:spcBef>
                <a:spcPct val="30000"/>
              </a:spcBef>
              <a:buFont typeface="Arial" panose="020B0604020202020204" pitchFamily="34" charset="0"/>
              <a:buChar char="•"/>
            </a:lvl9pPr>
          </a:lstStyle>
          <a:p>
            <a:r>
              <a:rPr lang="en-US" dirty="0"/>
              <a:t>Dropping atemp to solve Multicollinearity issue</a:t>
            </a:r>
          </a:p>
        </p:txBody>
      </p:sp>
      <p:sp>
        <p:nvSpPr>
          <p:cNvPr id="30" name="TextBox 29">
            <a:extLst>
              <a:ext uri="{FF2B5EF4-FFF2-40B4-BE49-F238E27FC236}">
                <a16:creationId xmlns:a16="http://schemas.microsoft.com/office/drawing/2014/main" id="{E0CFDE47-245F-E91A-967E-B7792F979911}"/>
              </a:ext>
            </a:extLst>
          </p:cNvPr>
          <p:cNvSpPr txBox="1"/>
          <p:nvPr/>
        </p:nvSpPr>
        <p:spPr>
          <a:xfrm>
            <a:off x="3628409" y="5202032"/>
            <a:ext cx="4323789" cy="300275"/>
          </a:xfrm>
          <a:prstGeom prst="rect">
            <a:avLst/>
          </a:prstGeom>
        </p:spPr>
        <p:txBody>
          <a:bodyPr vert="horz" lIns="91440" tIns="45720" rIns="91440" bIns="45720" rtlCol="0">
            <a:normAutofit/>
          </a:bodyPr>
          <a:lstStyle>
            <a:defPPr>
              <a:defRPr lang="en-US"/>
            </a:defPPr>
            <a:lvl1pPr indent="0">
              <a:lnSpc>
                <a:spcPts val="1800"/>
              </a:lnSpc>
              <a:spcBef>
                <a:spcPts val="1000"/>
              </a:spcBef>
              <a:spcAft>
                <a:spcPts val="2000"/>
              </a:spcAft>
              <a:buFont typeface="Arial" panose="020B0604020202020204" pitchFamily="34" charset="0"/>
              <a:buNone/>
              <a:defRPr sz="1200">
                <a:solidFill>
                  <a:prstClr val="black">
                    <a:lumMod val="75000"/>
                    <a:lumOff val="25000"/>
                  </a:prstClr>
                </a:solidFill>
                <a:latin typeface="Segoe UI" panose="020B0502040204020203" pitchFamily="34" charset="0"/>
                <a:cs typeface="Segoe UI" panose="020B0502040204020203" pitchFamily="34" charset="0"/>
              </a:defRPr>
            </a:lvl1pPr>
            <a:lvl2pPr marL="6858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2pPr>
            <a:lvl3pPr marL="11430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3pPr>
            <a:lvl4pPr marL="16002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4pPr>
            <a:lvl5pPr marL="2057400" indent="-228600">
              <a:lnSpc>
                <a:spcPts val="1800"/>
              </a:lnSpc>
              <a:spcBef>
                <a:spcPts val="1000"/>
              </a:spcBef>
              <a:spcAft>
                <a:spcPts val="1000"/>
              </a:spcAft>
              <a:buFont typeface="Arial" panose="020B0604020202020204" pitchFamily="34" charset="0"/>
              <a:buChar char="•"/>
              <a:defRPr sz="1200">
                <a:solidFill>
                  <a:schemeClr val="tx1">
                    <a:lumMod val="75000"/>
                    <a:lumOff val="25000"/>
                  </a:schemeClr>
                </a:solidFill>
              </a:defRPr>
            </a:lvl5pPr>
            <a:lvl6pPr marL="2514600" indent="-228600">
              <a:lnSpc>
                <a:spcPct val="90000"/>
              </a:lnSpc>
              <a:spcBef>
                <a:spcPct val="30000"/>
              </a:spcBef>
              <a:buFont typeface="Arial" panose="020B0604020202020204" pitchFamily="34" charset="0"/>
              <a:buChar char="•"/>
            </a:lvl6pPr>
            <a:lvl7pPr marL="2971800" indent="-228600">
              <a:lnSpc>
                <a:spcPct val="90000"/>
              </a:lnSpc>
              <a:spcBef>
                <a:spcPct val="30000"/>
              </a:spcBef>
              <a:buFont typeface="Arial" panose="020B0604020202020204" pitchFamily="34" charset="0"/>
              <a:buChar char="•"/>
            </a:lvl7pPr>
            <a:lvl8pPr marL="3429000" indent="-228600">
              <a:lnSpc>
                <a:spcPct val="90000"/>
              </a:lnSpc>
              <a:spcBef>
                <a:spcPct val="30000"/>
              </a:spcBef>
              <a:buFont typeface="Arial" panose="020B0604020202020204" pitchFamily="34" charset="0"/>
              <a:buChar char="•"/>
            </a:lvl8pPr>
            <a:lvl9pPr marL="3886200" indent="-228600">
              <a:lnSpc>
                <a:spcPct val="90000"/>
              </a:lnSpc>
              <a:spcBef>
                <a:spcPct val="30000"/>
              </a:spcBef>
              <a:buFont typeface="Arial" panose="020B0604020202020204" pitchFamily="34" charset="0"/>
              <a:buChar char="•"/>
            </a:lvl9pPr>
          </a:lstStyle>
          <a:p>
            <a:r>
              <a:rPr lang="en-US" b="1" dirty="0" err="1"/>
              <a:t>data_cleaned</a:t>
            </a:r>
            <a:r>
              <a:rPr lang="en-US" b="1" dirty="0"/>
              <a:t> = </a:t>
            </a:r>
            <a:r>
              <a:rPr lang="en-US" b="1" dirty="0" err="1"/>
              <a:t>data_cleaned.drop</a:t>
            </a:r>
            <a:r>
              <a:rPr lang="en-US" b="1" dirty="0"/>
              <a:t>(['</a:t>
            </a:r>
            <a:r>
              <a:rPr lang="en-US" b="1" dirty="0" err="1"/>
              <a:t>atemp</a:t>
            </a:r>
            <a:r>
              <a:rPr lang="en-US" b="1" dirty="0"/>
              <a:t>'], axis=1)</a:t>
            </a:r>
            <a:endParaRPr lang="en-IN" b="1" dirty="0"/>
          </a:p>
        </p:txBody>
      </p:sp>
    </p:spTree>
    <p:extLst>
      <p:ext uri="{BB962C8B-B14F-4D97-AF65-F5344CB8AC3E}">
        <p14:creationId xmlns:p14="http://schemas.microsoft.com/office/powerpoint/2010/main" val="3313675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Train and Test Split</a:t>
            </a:r>
          </a:p>
        </p:txBody>
      </p:sp>
      <p:cxnSp>
        <p:nvCxnSpPr>
          <p:cNvPr id="20" name="Straight Connector 19">
            <a:extLst>
              <a:ext uri="{C183D7F6-B498-43B3-948B-1728B52AA6E4}">
                <adec:decorative xmlns:adec="http://schemas.microsoft.com/office/drawing/2017/decorative" val="1"/>
              </a:ext>
            </a:extLst>
          </p:cNvPr>
          <p:cNvCxnSpPr/>
          <p:nvPr/>
        </p:nvCxnSpPr>
        <p:spPr>
          <a:xfrm>
            <a:off x="8505810" y="1379964"/>
            <a:ext cx="0" cy="4892634"/>
          </a:xfrm>
          <a:prstGeom prst="line">
            <a:avLst/>
          </a:prstGeom>
          <a:ln w="9525">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pic>
        <p:nvPicPr>
          <p:cNvPr id="4" name="Picture 3" descr="Robot">
            <a:extLst>
              <a:ext uri="{FF2B5EF4-FFF2-40B4-BE49-F238E27FC236}">
                <a16:creationId xmlns:a16="http://schemas.microsoft.com/office/drawing/2014/main" id="{9EB2B7C4-BD4B-C203-6FA3-A90391BFC85B}"/>
              </a:ext>
            </a:extLst>
          </p:cNvPr>
          <p:cNvPicPr>
            <a:picLocks noChangeAspect="1"/>
          </p:cNvPicPr>
          <p:nvPr/>
        </p:nvPicPr>
        <p:blipFill>
          <a:blip r:embed="rId2"/>
          <a:stretch>
            <a:fillRect/>
          </a:stretch>
        </p:blipFill>
        <p:spPr>
          <a:xfrm>
            <a:off x="8897155" y="1472431"/>
            <a:ext cx="2775459" cy="4531804"/>
          </a:xfrm>
          <a:prstGeom prst="rect">
            <a:avLst/>
          </a:prstGeom>
        </p:spPr>
      </p:pic>
      <p:sp>
        <p:nvSpPr>
          <p:cNvPr id="6" name="TextBox 5">
            <a:extLst>
              <a:ext uri="{FF2B5EF4-FFF2-40B4-BE49-F238E27FC236}">
                <a16:creationId xmlns:a16="http://schemas.microsoft.com/office/drawing/2014/main" id="{6F50AEDE-F9BD-F090-036F-4703DE09090D}"/>
              </a:ext>
            </a:extLst>
          </p:cNvPr>
          <p:cNvSpPr txBox="1"/>
          <p:nvPr/>
        </p:nvSpPr>
        <p:spPr>
          <a:xfrm>
            <a:off x="733321" y="1958277"/>
            <a:ext cx="6095144" cy="830997"/>
          </a:xfrm>
          <a:prstGeom prst="rect">
            <a:avLst/>
          </a:prstGeom>
          <a:noFill/>
        </p:spPr>
        <p:txBody>
          <a:bodyPr wrap="square">
            <a:spAutoFit/>
          </a:bodyPr>
          <a:lstStyle/>
          <a:p>
            <a:r>
              <a:rPr lang="en-IN" sz="1600" dirty="0"/>
              <a:t>from </a:t>
            </a:r>
            <a:r>
              <a:rPr lang="en-IN" sz="1600" dirty="0" err="1"/>
              <a:t>sklearn.model_selection</a:t>
            </a:r>
            <a:r>
              <a:rPr lang="en-IN" sz="1600" dirty="0"/>
              <a:t> import </a:t>
            </a:r>
            <a:r>
              <a:rPr lang="en-IN" sz="1600" dirty="0" err="1"/>
              <a:t>train_test_split</a:t>
            </a:r>
            <a:endParaRPr lang="en-IN" sz="1600" dirty="0"/>
          </a:p>
          <a:p>
            <a:r>
              <a:rPr lang="en-IN" sz="1600" dirty="0" err="1"/>
              <a:t>X_train,X_test,y_train,y_test</a:t>
            </a:r>
            <a:r>
              <a:rPr lang="en-IN" sz="1600" dirty="0"/>
              <a:t>=</a:t>
            </a:r>
            <a:r>
              <a:rPr lang="en-IN" sz="1600" dirty="0" err="1"/>
              <a:t>train_test_split</a:t>
            </a:r>
            <a:r>
              <a:rPr lang="en-IN" sz="1600" dirty="0"/>
              <a:t>(</a:t>
            </a:r>
            <a:r>
              <a:rPr lang="en-IN" sz="1600" dirty="0" err="1"/>
              <a:t>X,y,test_size</a:t>
            </a:r>
            <a:r>
              <a:rPr lang="en-IN" sz="1600" dirty="0"/>
              <a:t>=0.2,random_state=100)</a:t>
            </a:r>
          </a:p>
        </p:txBody>
      </p:sp>
      <p:sp>
        <p:nvSpPr>
          <p:cNvPr id="10" name="TextBox 9">
            <a:extLst>
              <a:ext uri="{FF2B5EF4-FFF2-40B4-BE49-F238E27FC236}">
                <a16:creationId xmlns:a16="http://schemas.microsoft.com/office/drawing/2014/main" id="{148C5360-CF50-D7F6-97D7-BC6AE9119054}"/>
              </a:ext>
            </a:extLst>
          </p:cNvPr>
          <p:cNvSpPr txBox="1"/>
          <p:nvPr/>
        </p:nvSpPr>
        <p:spPr>
          <a:xfrm>
            <a:off x="765999" y="1274861"/>
            <a:ext cx="6095144" cy="584775"/>
          </a:xfrm>
          <a:prstGeom prst="rect">
            <a:avLst/>
          </a:prstGeom>
          <a:noFill/>
        </p:spPr>
        <p:txBody>
          <a:bodyPr wrap="square">
            <a:spAutoFit/>
          </a:bodyPr>
          <a:lstStyle/>
          <a:p>
            <a:r>
              <a:rPr lang="en-IN" sz="1600" dirty="0"/>
              <a:t>X=</a:t>
            </a:r>
            <a:r>
              <a:rPr lang="en-IN" sz="1600" dirty="0" err="1"/>
              <a:t>data_cleaned.drop</a:t>
            </a:r>
            <a:r>
              <a:rPr lang="en-IN" sz="1600" dirty="0"/>
              <a:t>(["</a:t>
            </a:r>
            <a:r>
              <a:rPr lang="en-IN" sz="1600" dirty="0" err="1"/>
              <a:t>cnt</a:t>
            </a:r>
            <a:r>
              <a:rPr lang="en-IN" sz="1600" dirty="0"/>
              <a:t>"],axis=1)</a:t>
            </a:r>
          </a:p>
          <a:p>
            <a:r>
              <a:rPr lang="en-IN" sz="1600" dirty="0"/>
              <a:t>y=</a:t>
            </a:r>
            <a:r>
              <a:rPr lang="en-IN" sz="1600" dirty="0" err="1"/>
              <a:t>data_cleaned</a:t>
            </a:r>
            <a:r>
              <a:rPr lang="en-IN" sz="1600" dirty="0"/>
              <a:t>["</a:t>
            </a:r>
            <a:r>
              <a:rPr lang="en-IN" sz="1600" dirty="0" err="1"/>
              <a:t>cnt</a:t>
            </a:r>
            <a:r>
              <a:rPr lang="en-IN" sz="1600" dirty="0"/>
              <a:t>"]</a:t>
            </a:r>
          </a:p>
        </p:txBody>
      </p:sp>
      <p:sp>
        <p:nvSpPr>
          <p:cNvPr id="12" name="TextBox 11">
            <a:extLst>
              <a:ext uri="{FF2B5EF4-FFF2-40B4-BE49-F238E27FC236}">
                <a16:creationId xmlns:a16="http://schemas.microsoft.com/office/drawing/2014/main" id="{4C6C36E0-3537-3CAF-BFE8-255FDAF47DE8}"/>
              </a:ext>
            </a:extLst>
          </p:cNvPr>
          <p:cNvSpPr txBox="1"/>
          <p:nvPr/>
        </p:nvSpPr>
        <p:spPr>
          <a:xfrm>
            <a:off x="765999" y="2865204"/>
            <a:ext cx="6837244" cy="369332"/>
          </a:xfrm>
          <a:prstGeom prst="rect">
            <a:avLst/>
          </a:prstGeom>
          <a:noFill/>
        </p:spPr>
        <p:txBody>
          <a:bodyPr wrap="square" rtlCol="0">
            <a:spAutoFit/>
          </a:bodyPr>
          <a:lstStyle/>
          <a:p>
            <a:r>
              <a:rPr lang="en-IN" u="sng" dirty="0"/>
              <a:t>Standardisation</a:t>
            </a:r>
          </a:p>
        </p:txBody>
      </p:sp>
      <p:sp>
        <p:nvSpPr>
          <p:cNvPr id="19" name="TextBox 18">
            <a:extLst>
              <a:ext uri="{FF2B5EF4-FFF2-40B4-BE49-F238E27FC236}">
                <a16:creationId xmlns:a16="http://schemas.microsoft.com/office/drawing/2014/main" id="{04B4A70B-F0CE-04F9-BB41-8F910E6E638B}"/>
              </a:ext>
            </a:extLst>
          </p:cNvPr>
          <p:cNvSpPr txBox="1"/>
          <p:nvPr/>
        </p:nvSpPr>
        <p:spPr>
          <a:xfrm>
            <a:off x="765999" y="3275838"/>
            <a:ext cx="6095144" cy="830997"/>
          </a:xfrm>
          <a:prstGeom prst="rect">
            <a:avLst/>
          </a:prstGeom>
          <a:noFill/>
        </p:spPr>
        <p:txBody>
          <a:bodyPr wrap="square">
            <a:spAutoFit/>
          </a:bodyPr>
          <a:lstStyle/>
          <a:p>
            <a:r>
              <a:rPr lang="en-IN" sz="1600" dirty="0"/>
              <a:t>#z=x-xmean/sigma</a:t>
            </a:r>
          </a:p>
          <a:p>
            <a:r>
              <a:rPr lang="en-IN" sz="1600" dirty="0" err="1"/>
              <a:t>X_train</a:t>
            </a:r>
            <a:r>
              <a:rPr lang="en-IN" sz="1600" dirty="0"/>
              <a:t>=(</a:t>
            </a:r>
            <a:r>
              <a:rPr lang="en-IN" sz="1600" dirty="0" err="1"/>
              <a:t>X_train-X_train.mean</a:t>
            </a:r>
            <a:r>
              <a:rPr lang="en-IN" sz="1600" dirty="0"/>
              <a:t>())/</a:t>
            </a:r>
            <a:r>
              <a:rPr lang="en-IN" sz="1600" dirty="0" err="1"/>
              <a:t>X_train.std</a:t>
            </a:r>
            <a:r>
              <a:rPr lang="en-IN" sz="1600" dirty="0"/>
              <a:t>()</a:t>
            </a:r>
          </a:p>
          <a:p>
            <a:r>
              <a:rPr lang="en-IN" sz="1600" dirty="0" err="1"/>
              <a:t>X_test</a:t>
            </a:r>
            <a:r>
              <a:rPr lang="en-IN" sz="1600" dirty="0"/>
              <a:t> =(</a:t>
            </a:r>
            <a:r>
              <a:rPr lang="en-IN" sz="1600" dirty="0" err="1"/>
              <a:t>X_test-X_test.mean</a:t>
            </a:r>
            <a:r>
              <a:rPr lang="en-IN" sz="1600" dirty="0"/>
              <a:t>())/</a:t>
            </a:r>
            <a:r>
              <a:rPr lang="en-IN" sz="1600" dirty="0" err="1"/>
              <a:t>X_test.std</a:t>
            </a:r>
            <a:r>
              <a:rPr lang="en-IN" sz="1600" dirty="0"/>
              <a:t>()</a:t>
            </a:r>
          </a:p>
        </p:txBody>
      </p:sp>
      <p:sp>
        <p:nvSpPr>
          <p:cNvPr id="21" name="TextBox 20">
            <a:extLst>
              <a:ext uri="{FF2B5EF4-FFF2-40B4-BE49-F238E27FC236}">
                <a16:creationId xmlns:a16="http://schemas.microsoft.com/office/drawing/2014/main" id="{F1CD0CE0-B413-3300-C919-EEE242AA701C}"/>
              </a:ext>
            </a:extLst>
          </p:cNvPr>
          <p:cNvSpPr txBox="1"/>
          <p:nvPr/>
        </p:nvSpPr>
        <p:spPr>
          <a:xfrm>
            <a:off x="829894" y="4148137"/>
            <a:ext cx="6837244" cy="369332"/>
          </a:xfrm>
          <a:prstGeom prst="rect">
            <a:avLst/>
          </a:prstGeom>
          <a:noFill/>
        </p:spPr>
        <p:txBody>
          <a:bodyPr wrap="square" rtlCol="0">
            <a:spAutoFit/>
          </a:bodyPr>
          <a:lstStyle/>
          <a:p>
            <a:r>
              <a:rPr lang="en-IN" u="sng" dirty="0"/>
              <a:t>Feature Selection</a:t>
            </a:r>
          </a:p>
        </p:txBody>
      </p:sp>
      <p:sp>
        <p:nvSpPr>
          <p:cNvPr id="30" name="TextBox 29">
            <a:extLst>
              <a:ext uri="{FF2B5EF4-FFF2-40B4-BE49-F238E27FC236}">
                <a16:creationId xmlns:a16="http://schemas.microsoft.com/office/drawing/2014/main" id="{F3336AB0-F641-04D1-54D7-3ECE9B1D3430}"/>
              </a:ext>
            </a:extLst>
          </p:cNvPr>
          <p:cNvSpPr txBox="1"/>
          <p:nvPr/>
        </p:nvSpPr>
        <p:spPr>
          <a:xfrm>
            <a:off x="733321" y="4552087"/>
            <a:ext cx="6095144" cy="2062103"/>
          </a:xfrm>
          <a:prstGeom prst="rect">
            <a:avLst/>
          </a:prstGeom>
          <a:noFill/>
        </p:spPr>
        <p:txBody>
          <a:bodyPr wrap="square">
            <a:spAutoFit/>
          </a:bodyPr>
          <a:lstStyle/>
          <a:p>
            <a:r>
              <a:rPr lang="en-IN" sz="1600" dirty="0"/>
              <a:t>from </a:t>
            </a:r>
            <a:r>
              <a:rPr lang="en-IN" sz="1600" dirty="0" err="1"/>
              <a:t>sklearn.feature_selection</a:t>
            </a:r>
            <a:r>
              <a:rPr lang="en-IN" sz="1600" dirty="0"/>
              <a:t> import RFE</a:t>
            </a:r>
          </a:p>
          <a:p>
            <a:r>
              <a:rPr lang="en-IN" sz="1600" dirty="0"/>
              <a:t>from </a:t>
            </a:r>
            <a:r>
              <a:rPr lang="en-IN" sz="1600" dirty="0" err="1"/>
              <a:t>sklearn.linear_model</a:t>
            </a:r>
            <a:r>
              <a:rPr lang="en-IN" sz="1600" dirty="0"/>
              <a:t> import </a:t>
            </a:r>
            <a:r>
              <a:rPr lang="en-IN" sz="1600" dirty="0" err="1"/>
              <a:t>LinearRegression</a:t>
            </a:r>
            <a:endParaRPr lang="en-IN" sz="1600" dirty="0"/>
          </a:p>
          <a:p>
            <a:endParaRPr lang="en-IN" sz="1600" dirty="0"/>
          </a:p>
          <a:p>
            <a:r>
              <a:rPr lang="en-IN" sz="1600" dirty="0"/>
              <a:t>estimator=</a:t>
            </a:r>
            <a:r>
              <a:rPr lang="en-IN" sz="1600" dirty="0" err="1"/>
              <a:t>LinearRegression</a:t>
            </a:r>
            <a:r>
              <a:rPr lang="en-IN" sz="1600" dirty="0"/>
              <a:t>()</a:t>
            </a:r>
          </a:p>
          <a:p>
            <a:r>
              <a:rPr lang="en-IN" sz="1600" dirty="0"/>
              <a:t>selector=RFE(</a:t>
            </a:r>
            <a:r>
              <a:rPr lang="en-IN" sz="1600" dirty="0" err="1"/>
              <a:t>estimator,n_features_to_select</a:t>
            </a:r>
            <a:r>
              <a:rPr lang="en-IN" sz="1600" dirty="0"/>
              <a:t>=13)</a:t>
            </a:r>
          </a:p>
          <a:p>
            <a:endParaRPr lang="en-IN" sz="1600" dirty="0"/>
          </a:p>
          <a:p>
            <a:r>
              <a:rPr lang="en-IN" sz="1600" dirty="0"/>
              <a:t>selector=</a:t>
            </a:r>
            <a:r>
              <a:rPr lang="en-IN" sz="1600" dirty="0" err="1"/>
              <a:t>selector.fit</a:t>
            </a:r>
            <a:r>
              <a:rPr lang="en-IN" sz="1600" dirty="0"/>
              <a:t>(</a:t>
            </a:r>
            <a:r>
              <a:rPr lang="en-IN" sz="1600" dirty="0" err="1"/>
              <a:t>X_train,y_train</a:t>
            </a:r>
            <a:r>
              <a:rPr lang="en-IN" sz="1600" dirty="0"/>
              <a:t>)</a:t>
            </a:r>
          </a:p>
          <a:p>
            <a:r>
              <a:rPr lang="en-IN" sz="1600" dirty="0" err="1"/>
              <a:t>selector.support</a:t>
            </a:r>
            <a:r>
              <a:rPr lang="en-IN" sz="1600" dirty="0"/>
              <a:t>_</a:t>
            </a:r>
          </a:p>
        </p:txBody>
      </p:sp>
    </p:spTree>
    <p:extLst>
      <p:ext uri="{BB962C8B-B14F-4D97-AF65-F5344CB8AC3E}">
        <p14:creationId xmlns:p14="http://schemas.microsoft.com/office/powerpoint/2010/main" val="2906292637"/>
      </p:ext>
    </p:extLst>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 v2" id="{08D89365-2E4C-432D-9349-8DF9B80AEEA1}" vid="{010FF314-90DF-4A21-BD0D-ADCBA3423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563EE24-83AF-4B4D-B45B-11D1ECD4364A}">
  <ds:schemaRefs>
    <ds:schemaRef ds:uri="http://schemas.microsoft.com/sharepoint/v3/contenttype/forms"/>
  </ds:schemaRefs>
</ds:datastoreItem>
</file>

<file path=customXml/itemProps2.xml><?xml version="1.0" encoding="utf-8"?>
<ds:datastoreItem xmlns:ds="http://schemas.openxmlformats.org/officeDocument/2006/customXml" ds:itemID="{B2FC9C26-AD58-4393-99DE-F67958CF6A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3EE4EA-81C0-48D0-BEBD-A2EFD6B38B4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Props/app.xml><?xml version="1.0" encoding="utf-8"?>
<Properties xmlns="http://schemas.openxmlformats.org/officeDocument/2006/extended-properties" xmlns:vt="http://schemas.openxmlformats.org/officeDocument/2006/docPropsVTypes">
  <Template>{33A0C82D-76F0-467A-A627-8AECF43AED56}tf10001108_win32</Template>
  <TotalTime>180</TotalTime>
  <Words>1060</Words>
  <Application>Microsoft Office PowerPoint</Application>
  <PresentationFormat>Widescreen</PresentationFormat>
  <Paragraphs>134</Paragraphs>
  <Slides>14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freight-text-pro</vt:lpstr>
      <vt:lpstr>Segoe UI</vt:lpstr>
      <vt:lpstr>Segoe UI Light</vt:lpstr>
      <vt:lpstr>Segoe UI Semibold</vt:lpstr>
      <vt:lpstr>Custom</vt:lpstr>
      <vt:lpstr>Bike Share Case Study</vt:lpstr>
      <vt:lpstr>Problem Statement</vt:lpstr>
      <vt:lpstr>EDA</vt:lpstr>
      <vt:lpstr>Univariate</vt:lpstr>
      <vt:lpstr>Bivariate</vt:lpstr>
      <vt:lpstr>Multivariate</vt:lpstr>
      <vt:lpstr>Categorical Variables</vt:lpstr>
      <vt:lpstr>Data Preprocessing</vt:lpstr>
      <vt:lpstr>Train and Test Split</vt:lpstr>
      <vt:lpstr>Add constant and build model</vt:lpstr>
      <vt:lpstr>VIF calculation</vt:lpstr>
      <vt:lpstr>R2 calculation for Test Data</vt:lpstr>
      <vt:lpstr>Model Evaluation using Q-Q Plot</vt:lpstr>
      <vt:lpstr>More questions about 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Bike Share Case Study</dc:title>
  <dc:creator>Raj Somu</dc:creator>
  <cp:keywords/>
  <cp:lastModifiedBy>Raj Somu</cp:lastModifiedBy>
  <cp:revision>2</cp:revision>
  <dcterms:created xsi:type="dcterms:W3CDTF">2023-11-20T15:35:37Z</dcterms:created>
  <dcterms:modified xsi:type="dcterms:W3CDTF">2023-11-20T18:35:42Z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